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4"/>
  </p:notesMasterIdLst>
  <p:handoutMasterIdLst>
    <p:handoutMasterId r:id="rId25"/>
  </p:handoutMasterIdLst>
  <p:sldIdLst>
    <p:sldId id="257" r:id="rId2"/>
    <p:sldId id="344" r:id="rId3"/>
    <p:sldId id="347" r:id="rId4"/>
    <p:sldId id="351" r:id="rId5"/>
    <p:sldId id="295" r:id="rId6"/>
    <p:sldId id="359" r:id="rId7"/>
    <p:sldId id="350" r:id="rId8"/>
    <p:sldId id="348" r:id="rId9"/>
    <p:sldId id="361" r:id="rId10"/>
    <p:sldId id="343" r:id="rId11"/>
    <p:sldId id="330" r:id="rId12"/>
    <p:sldId id="352" r:id="rId13"/>
    <p:sldId id="353" r:id="rId14"/>
    <p:sldId id="354" r:id="rId15"/>
    <p:sldId id="341" r:id="rId16"/>
    <p:sldId id="355" r:id="rId17"/>
    <p:sldId id="362" r:id="rId18"/>
    <p:sldId id="356" r:id="rId19"/>
    <p:sldId id="360" r:id="rId20"/>
    <p:sldId id="357" r:id="rId21"/>
    <p:sldId id="358" r:id="rId22"/>
    <p:sldId id="303" r:id="rId23"/>
  </p:sldIdLst>
  <p:sldSz cx="9144000" cy="6858000" type="screen4x3"/>
  <p:notesSz cx="9144000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56" autoAdjust="0"/>
    <p:restoredTop sz="88117" autoAdjust="0"/>
  </p:normalViewPr>
  <p:slideViewPr>
    <p:cSldViewPr>
      <p:cViewPr varScale="1">
        <p:scale>
          <a:sx n="95" d="100"/>
          <a:sy n="95" d="100"/>
        </p:scale>
        <p:origin x="-4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6.8544417022499082E-2"/>
          <c:y val="4.0226520597968732E-2"/>
          <c:w val="0.72653473986388672"/>
          <c:h val="0.814358767959877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бокс</c:v>
                </c:pt>
              </c:strCache>
            </c:strRef>
          </c:tx>
          <c:dLbls>
            <c:dLbl>
              <c:idx val="0"/>
              <c:layout>
                <c:manualLayout>
                  <c:x val="1.1425684792063593E-3"/>
                  <c:y val="-7.438033105003277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E5-423D-80DA-5C5FD627E80A}"/>
                </c:ext>
              </c:extLst>
            </c:dLbl>
            <c:dLbl>
              <c:idx val="1"/>
              <c:layout>
                <c:manualLayout>
                  <c:x val="-6.2404765168903413E-3"/>
                  <c:y val="0.138888888888888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E5-423D-80DA-5C5FD627E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5"/>
                <c:pt idx="0">
                  <c:v>2021-2022 уч.г.</c:v>
                </c:pt>
                <c:pt idx="2">
                  <c:v>2022-2023 уч.г.</c:v>
                </c:pt>
                <c:pt idx="4">
                  <c:v>2023-2024 уч.г.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6"/>
                <c:pt idx="0" formatCode="0%">
                  <c:v>0.13</c:v>
                </c:pt>
                <c:pt idx="2" formatCode="0%">
                  <c:v>9.0000000000000038E-2</c:v>
                </c:pt>
                <c:pt idx="4" formatCode="0%">
                  <c:v>0.10700000000000005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FE5-423D-80DA-5C5FD627E8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баскетбол</c:v>
                </c:pt>
              </c:strCache>
            </c:strRef>
          </c:tx>
          <c:dLbls>
            <c:dLbl>
              <c:idx val="0"/>
              <c:layout>
                <c:manualLayout>
                  <c:x val="1.4011290860483621E-2"/>
                  <c:y val="6.6731489950789201E-4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E5-423D-80DA-5C5FD627E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5"/>
                <c:pt idx="0">
                  <c:v>2021-2022 уч.г.</c:v>
                </c:pt>
                <c:pt idx="2">
                  <c:v>2022-2023 уч.г.</c:v>
                </c:pt>
                <c:pt idx="4">
                  <c:v>2023-2024 уч.г.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6"/>
                <c:pt idx="0" formatCode="0%">
                  <c:v>0.27</c:v>
                </c:pt>
                <c:pt idx="2" formatCode="0%">
                  <c:v>0.25</c:v>
                </c:pt>
                <c:pt idx="4" formatCode="0%">
                  <c:v>0.2080000000000001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FE5-423D-80DA-5C5FD627E80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самбо</c:v>
                </c:pt>
              </c:strCache>
            </c:strRef>
          </c:tx>
          <c:dLbls>
            <c:dLbl>
              <c:idx val="0"/>
              <c:layout>
                <c:manualLayout>
                  <c:x val="1.7689489548783077E-2"/>
                  <c:y val="-3.255092715821213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FE5-423D-80DA-5C5FD627E80A}"/>
                </c:ext>
              </c:extLst>
            </c:dLbl>
            <c:dLbl>
              <c:idx val="1"/>
              <c:layout>
                <c:manualLayout>
                  <c:x val="6.2404765168903413E-3"/>
                  <c:y val="0.1230158730158730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FE5-423D-80DA-5C5FD627E80A}"/>
                </c:ext>
              </c:extLst>
            </c:dLbl>
            <c:dLbl>
              <c:idx val="4"/>
              <c:layout>
                <c:manualLayout>
                  <c:x val="1.5594432762945467E-2"/>
                  <c:y val="-1.0613524387915081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5"/>
                <c:pt idx="0">
                  <c:v>2021-2022 уч.г.</c:v>
                </c:pt>
                <c:pt idx="2">
                  <c:v>2022-2023 уч.г.</c:v>
                </c:pt>
                <c:pt idx="4">
                  <c:v>2023-2024 уч.г.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6"/>
                <c:pt idx="0" formatCode="0%">
                  <c:v>0.12000000000000002</c:v>
                </c:pt>
                <c:pt idx="2" formatCode="0%">
                  <c:v>0.12000000000000002</c:v>
                </c:pt>
                <c:pt idx="4" formatCode="0%">
                  <c:v>0.16300000000000003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FE5-423D-80DA-5C5FD627E80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лыжные гонки</c:v>
                </c:pt>
              </c:strCache>
            </c:strRef>
          </c:tx>
          <c:dLbls>
            <c:dLbl>
              <c:idx val="0"/>
              <c:layout>
                <c:manualLayout>
                  <c:x val="2.2370397984659021E-2"/>
                  <c:y val="-2.446500942472614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FE5-423D-80DA-5C5FD627E80A}"/>
                </c:ext>
              </c:extLst>
            </c:dLbl>
            <c:dLbl>
              <c:idx val="1"/>
              <c:layout>
                <c:manualLayout>
                  <c:x val="1.0400794194817471E-2"/>
                  <c:y val="7.936507936507937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FE5-423D-80DA-5C5FD627E80A}"/>
                </c:ext>
              </c:extLst>
            </c:dLbl>
            <c:dLbl>
              <c:idx val="2"/>
              <c:layout>
                <c:manualLayout>
                  <c:x val="1.5594432762945467E-2"/>
                  <c:y val="-0.1140953871700876"/>
                </c:manualLayout>
              </c:layout>
              <c:showVal val="1"/>
            </c:dLbl>
            <c:dLbl>
              <c:idx val="4"/>
              <c:layout>
                <c:manualLayout>
                  <c:x val="4.5223855012541857E-2"/>
                  <c:y val="-0.14328257923685417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5"/>
                <c:pt idx="0">
                  <c:v>2021-2022 уч.г.</c:v>
                </c:pt>
                <c:pt idx="2">
                  <c:v>2022-2023 уч.г.</c:v>
                </c:pt>
                <c:pt idx="4">
                  <c:v>2023-2024 уч.г.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6"/>
                <c:pt idx="0" formatCode="0%">
                  <c:v>0.14000000000000001</c:v>
                </c:pt>
                <c:pt idx="2" formatCode="0%">
                  <c:v>0.1</c:v>
                </c:pt>
                <c:pt idx="4" formatCode="0%">
                  <c:v>0.11200000000000002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FE5-423D-80DA-5C5FD627E80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футбол</c:v>
                </c:pt>
              </c:strCache>
            </c:strRef>
          </c:tx>
          <c:cat>
            <c:strRef>
              <c:f>Лист1!$A$2:$A$9</c:f>
              <c:strCache>
                <c:ptCount val="5"/>
                <c:pt idx="0">
                  <c:v>2021-2022 уч.г.</c:v>
                </c:pt>
                <c:pt idx="2">
                  <c:v>2022-2023 уч.г.</c:v>
                </c:pt>
                <c:pt idx="4">
                  <c:v>2023-2024 уч.г.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6"/>
                <c:pt idx="0" formatCode="0%">
                  <c:v>0.15000000000000011</c:v>
                </c:pt>
                <c:pt idx="2" formatCode="0%">
                  <c:v>0.13</c:v>
                </c:pt>
                <c:pt idx="4" formatCode="0%">
                  <c:v>0.16300000000000003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FE5-423D-80DA-5C5FD627E80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худ. гимнастика</c:v>
                </c:pt>
              </c:strCache>
            </c:strRef>
          </c:tx>
          <c:dLbls>
            <c:dLbl>
              <c:idx val="0"/>
              <c:layout>
                <c:manualLayout>
                  <c:x val="1.1436858755696881E-2"/>
                  <c:y val="1.0076580339156427E-3"/>
                </c:manualLayout>
              </c:layout>
              <c:spPr/>
              <c:txPr>
                <a:bodyPr/>
                <a:lstStyle/>
                <a:p>
                  <a:pPr>
                    <a:defRPr b="0"/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FE5-423D-80DA-5C5FD627E80A}"/>
                </c:ext>
              </c:extLst>
            </c:dLbl>
            <c:dLbl>
              <c:idx val="2"/>
              <c:layout>
                <c:manualLayout>
                  <c:x val="2.33916491444182E-2"/>
                  <c:y val="-2.6533810969787816E-3"/>
                </c:manualLayout>
              </c:layout>
              <c:showVal val="1"/>
            </c:dLbl>
            <c:dLbl>
              <c:idx val="4"/>
              <c:layout>
                <c:manualLayout>
                  <c:x val="3.5867195354774589E-2"/>
                  <c:y val="5.0414240842596859E-2"/>
                </c:manualLayout>
              </c:layout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5"/>
                <c:pt idx="0">
                  <c:v>2021-2022 уч.г.</c:v>
                </c:pt>
                <c:pt idx="2">
                  <c:v>2022-2023 уч.г.</c:v>
                </c:pt>
                <c:pt idx="4">
                  <c:v>2023-2024 уч.г.</c:v>
                </c:pt>
              </c:strCache>
            </c:strRef>
          </c:cat>
          <c:val>
            <c:numRef>
              <c:f>Лист1!$G$2:$G$9</c:f>
              <c:numCache>
                <c:formatCode>General</c:formatCode>
                <c:ptCount val="6"/>
                <c:pt idx="0" formatCode="0%">
                  <c:v>0.19000000000000003</c:v>
                </c:pt>
                <c:pt idx="2" formatCode="0%">
                  <c:v>0.16000000000000003</c:v>
                </c:pt>
                <c:pt idx="4" formatCode="0%">
                  <c:v>0.17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6FE5-423D-80DA-5C5FD627E80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хоккей с шайбой</c:v>
                </c:pt>
              </c:strCache>
            </c:strRef>
          </c:tx>
          <c:cat>
            <c:strRef>
              <c:f>Лист1!$A$2:$A$9</c:f>
              <c:strCache>
                <c:ptCount val="5"/>
                <c:pt idx="0">
                  <c:v>2021-2022 уч.г.</c:v>
                </c:pt>
                <c:pt idx="2">
                  <c:v>2022-2023 уч.г.</c:v>
                </c:pt>
                <c:pt idx="4">
                  <c:v>2023-2024 уч.г.</c:v>
                </c:pt>
              </c:strCache>
            </c:strRef>
          </c:cat>
          <c:val>
            <c:numRef>
              <c:f>Лист1!$H$2:$H$9</c:f>
              <c:numCache>
                <c:formatCode>General</c:formatCode>
                <c:ptCount val="6"/>
                <c:pt idx="2" formatCode="0%">
                  <c:v>0.15000000000000011</c:v>
                </c:pt>
                <c:pt idx="4" formatCode="0%">
                  <c:v>7.8000000000000028E-2</c:v>
                </c:pt>
              </c:numCache>
            </c:numRef>
          </c:val>
        </c:ser>
        <c:shape val="box"/>
        <c:axId val="86016384"/>
        <c:axId val="86017920"/>
        <c:axId val="0"/>
      </c:bar3DChart>
      <c:catAx>
        <c:axId val="86016384"/>
        <c:scaling>
          <c:orientation val="minMax"/>
        </c:scaling>
        <c:axPos val="b"/>
        <c:numFmt formatCode="General" sourceLinked="1"/>
        <c:tickLblPos val="nextTo"/>
        <c:crossAx val="86017920"/>
        <c:crosses val="autoZero"/>
        <c:auto val="1"/>
        <c:lblAlgn val="ctr"/>
        <c:lblOffset val="100"/>
      </c:catAx>
      <c:valAx>
        <c:axId val="86017920"/>
        <c:scaling>
          <c:orientation val="minMax"/>
        </c:scaling>
        <c:axPos val="l"/>
        <c:majorGridlines/>
        <c:numFmt formatCode="0%" sourceLinked="1"/>
        <c:tickLblPos val="nextTo"/>
        <c:crossAx val="86016384"/>
        <c:crosses val="autoZero"/>
        <c:crossBetween val="between"/>
      </c:valAx>
      <c:spPr>
        <a:noFill/>
        <a:ln w="25390">
          <a:noFill/>
        </a:ln>
      </c:spPr>
    </c:plotArea>
    <c:legend>
      <c:legendPos val="r"/>
      <c:layout/>
    </c:legend>
    <c:plotVisOnly val="1"/>
    <c:dispBlanksAs val="gap"/>
  </c:chart>
  <c:spPr>
    <a:solidFill>
      <a:srgbClr val="4F81BD">
        <a:lumMod val="20000"/>
        <a:lumOff val="80000"/>
      </a:srgbClr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спортивно-оздоровительный этап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год</c:v>
                </c:pt>
                <c:pt idx="1">
                  <c:v>2022-2023 год</c:v>
                </c:pt>
                <c:pt idx="2">
                  <c:v>2023-2024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210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этап начальной  подготовки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год</c:v>
                </c:pt>
                <c:pt idx="1">
                  <c:v>2022-2023 год</c:v>
                </c:pt>
                <c:pt idx="2">
                  <c:v>2023-2024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398</c:v>
                </c:pt>
                <c:pt idx="1">
                  <c:v>344</c:v>
                </c:pt>
                <c:pt idx="2">
                  <c:v>92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учебно-тренировочный этап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год</c:v>
                </c:pt>
                <c:pt idx="1">
                  <c:v>2022-2023 год</c:v>
                </c:pt>
                <c:pt idx="2">
                  <c:v>2023-2024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215</c:v>
                </c:pt>
                <c:pt idx="1">
                  <c:v>238</c:v>
                </c:pt>
                <c:pt idx="2">
                  <c:v>280</c:v>
                </c:pt>
              </c:numCache>
            </c:numRef>
          </c:val>
        </c:ser>
        <c:axId val="86846080"/>
        <c:axId val="86847872"/>
      </c:barChart>
      <c:catAx>
        <c:axId val="86846080"/>
        <c:scaling>
          <c:orientation val="minMax"/>
        </c:scaling>
        <c:axPos val="b"/>
        <c:numFmt formatCode="General" sourceLinked="1"/>
        <c:tickLblPos val="nextTo"/>
        <c:crossAx val="86847872"/>
        <c:crosses val="autoZero"/>
        <c:auto val="1"/>
        <c:lblAlgn val="ctr"/>
        <c:lblOffset val="100"/>
      </c:catAx>
      <c:valAx>
        <c:axId val="86847872"/>
        <c:scaling>
          <c:orientation val="minMax"/>
        </c:scaling>
        <c:axPos val="l"/>
        <c:majorGridlines/>
        <c:numFmt formatCode="General" sourceLinked="1"/>
        <c:tickLblPos val="nextTo"/>
        <c:crossAx val="8684608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9.6984003604044106E-2"/>
          <c:y val="0.15931699344057759"/>
          <c:w val="0.78411845599752261"/>
          <c:h val="0.7523528323174918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 место 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уч.г.</c:v>
                </c:pt>
                <c:pt idx="1">
                  <c:v>2022-2023 уч.г.</c:v>
                </c:pt>
                <c:pt idx="2">
                  <c:v>2023-2024 уч.г.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217</c:v>
                </c:pt>
                <c:pt idx="1">
                  <c:v>348</c:v>
                </c:pt>
                <c:pt idx="2">
                  <c:v>290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место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уч.г.</c:v>
                </c:pt>
                <c:pt idx="1">
                  <c:v>2022-2023 уч.г.</c:v>
                </c:pt>
                <c:pt idx="2">
                  <c:v>2023-2024 уч.г.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138</c:v>
                </c:pt>
                <c:pt idx="1">
                  <c:v>211</c:v>
                </c:pt>
                <c:pt idx="2">
                  <c:v>236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место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уч.г.</c:v>
                </c:pt>
                <c:pt idx="1">
                  <c:v>2022-2023 уч.г.</c:v>
                </c:pt>
                <c:pt idx="2">
                  <c:v>2023-2024 уч.г.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86</c:v>
                </c:pt>
                <c:pt idx="1">
                  <c:v>238</c:v>
                </c:pt>
                <c:pt idx="2">
                  <c:v>242</c:v>
                </c:pt>
              </c:numCache>
            </c:numRef>
          </c:val>
        </c:ser>
        <c:shape val="box"/>
        <c:axId val="95675136"/>
        <c:axId val="95676672"/>
        <c:axId val="0"/>
      </c:bar3DChart>
      <c:catAx>
        <c:axId val="95675136"/>
        <c:scaling>
          <c:orientation val="minMax"/>
        </c:scaling>
        <c:axPos val="b"/>
        <c:numFmt formatCode="General" sourceLinked="1"/>
        <c:tickLblPos val="nextTo"/>
        <c:crossAx val="95676672"/>
        <c:crosses val="autoZero"/>
        <c:auto val="1"/>
        <c:lblAlgn val="ctr"/>
        <c:lblOffset val="100"/>
      </c:catAx>
      <c:valAx>
        <c:axId val="95676672"/>
        <c:scaling>
          <c:orientation val="minMax"/>
        </c:scaling>
        <c:axPos val="l"/>
        <c:majorGridlines/>
        <c:numFmt formatCode="General" sourceLinked="1"/>
        <c:tickLblPos val="nextTo"/>
        <c:crossAx val="9567513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1895035334787872E-2"/>
          <c:y val="2.1272250886412408E-2"/>
          <c:w val="0.62682671092895192"/>
          <c:h val="0.8480764068554718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тренеров-преподавателей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2021-2022г.</c:v>
                </c:pt>
                <c:pt idx="1">
                  <c:v>2022-2023г.</c:v>
                </c:pt>
                <c:pt idx="2">
                  <c:v>2023-2024г.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72-4760-934A-D0EFBA7CC2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высшее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2021-2022г.</c:v>
                </c:pt>
                <c:pt idx="1">
                  <c:v>2022-2023г.</c:v>
                </c:pt>
                <c:pt idx="2">
                  <c:v>2023-2024г.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72-4760-934A-D0EFBA7CC20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средне-специальное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2021-2022г.</c:v>
                </c:pt>
                <c:pt idx="1">
                  <c:v>2022-2023г.</c:v>
                </c:pt>
                <c:pt idx="2">
                  <c:v>2023-2024г.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72-4760-934A-D0EFBA7CC203}"/>
            </c:ext>
          </c:extLst>
        </c:ser>
        <c:axId val="98149120"/>
        <c:axId val="98150656"/>
      </c:barChart>
      <c:catAx>
        <c:axId val="98149120"/>
        <c:scaling>
          <c:orientation val="minMax"/>
        </c:scaling>
        <c:axPos val="b"/>
        <c:numFmt formatCode="General" sourceLinked="1"/>
        <c:tickLblPos val="nextTo"/>
        <c:crossAx val="98150656"/>
        <c:crosses val="autoZero"/>
        <c:auto val="1"/>
        <c:lblAlgn val="ctr"/>
        <c:lblOffset val="100"/>
      </c:catAx>
      <c:valAx>
        <c:axId val="98150656"/>
        <c:scaling>
          <c:orientation val="minMax"/>
        </c:scaling>
        <c:axPos val="l"/>
        <c:majorGridlines/>
        <c:numFmt formatCode="General" sourceLinked="1"/>
        <c:tickLblPos val="nextTo"/>
        <c:crossAx val="98149120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4F81BD">
        <a:lumMod val="20000"/>
        <a:lumOff val="80000"/>
      </a:srgbClr>
    </a:solidFill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категория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год</c:v>
                </c:pt>
                <c:pt idx="1">
                  <c:v>2022-2023 год </c:v>
                </c:pt>
                <c:pt idx="2">
                  <c:v>2023-2024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Первая категория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год</c:v>
                </c:pt>
                <c:pt idx="1">
                  <c:v>2022-2023 год </c:v>
                </c:pt>
                <c:pt idx="2">
                  <c:v>2023-2024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Соответствие занимаемой должности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2021-2022 год</c:v>
                </c:pt>
                <c:pt idx="1">
                  <c:v>2022-2023 год </c:v>
                </c:pt>
                <c:pt idx="2">
                  <c:v>2023-2024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6</c:v>
                </c:pt>
              </c:numCache>
            </c:numRef>
          </c:val>
        </c:ser>
        <c:axId val="99293056"/>
        <c:axId val="99294592"/>
      </c:barChart>
      <c:catAx>
        <c:axId val="99293056"/>
        <c:scaling>
          <c:orientation val="minMax"/>
        </c:scaling>
        <c:axPos val="b"/>
        <c:tickLblPos val="nextTo"/>
        <c:crossAx val="99294592"/>
        <c:crosses val="autoZero"/>
        <c:auto val="1"/>
        <c:lblAlgn val="ctr"/>
        <c:lblOffset val="100"/>
      </c:catAx>
      <c:valAx>
        <c:axId val="99294592"/>
        <c:scaling>
          <c:orientation val="minMax"/>
        </c:scaling>
        <c:axPos val="l"/>
        <c:majorGridlines/>
        <c:numFmt formatCode="General" sourceLinked="1"/>
        <c:tickLblPos val="nextTo"/>
        <c:crossAx val="99293056"/>
        <c:crosses val="autoZero"/>
        <c:crossBetween val="between"/>
      </c:valAx>
      <c:spPr>
        <a:solidFill>
          <a:schemeClr val="lt1"/>
        </a:solidFill>
        <a:ln w="42500" cap="flat" cmpd="sng" algn="ctr">
          <a:solidFill>
            <a:schemeClr val="accent1"/>
          </a:solidFill>
          <a:prstDash val="solid"/>
        </a:ln>
        <a:effectLst/>
      </c:spPr>
    </c:plotArea>
    <c:legend>
      <c:legendPos val="r"/>
      <c:layout/>
    </c:legend>
    <c:plotVisOnly val="1"/>
  </c:chart>
  <c:spPr>
    <a:solidFill>
      <a:schemeClr val="accent3">
        <a:lumMod val="20000"/>
        <a:lumOff val="80000"/>
      </a:schemeClr>
    </a:solidFill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0EB9F-B984-4864-A38C-5049CB24C0C1}" type="datetimeFigureOut">
              <a:rPr lang="ru-RU" smtClean="0"/>
              <a:pPr/>
              <a:t>05.06.2024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AB7FF-F146-4BBA-B687-E2562310B2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385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579117B-B89A-4045-A4D4-1E7BD40B0DA6}" type="datetimeFigureOut">
              <a:rPr lang="ru-RU"/>
              <a:pPr>
                <a:defRPr/>
              </a:pPr>
              <a:t>05.06.2024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078800-CAC4-4444-8F6C-62A3976759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0145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8699120-3893-4F82-81E5-D0F234DF57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F37A324-5C9F-4FA0-A0DF-989DEE12A2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3DC841C-73C0-44B7-9FE7-468BAAAE97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18A1-992B-41CC-AFEB-1E22CB743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351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D4B48-A60A-4091-B7CE-AF9D92E75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170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ECC7A5E-8555-4BA9-8D2C-B4E5459A47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C514417-1B9B-4FF0-9C4D-7C30C7B5148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C25032B-DB0D-42F7-AD57-EF17F133F7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BD8CB2-BC69-4172-B86E-F54A3536D2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3D847AB-CF7B-48C4-A608-528F094454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CE9B439-4115-482E-8D08-4B1705026D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0FE8144-72AA-488B-9D80-0FCB3B610D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D2CE8FA-E6E1-4AE8-A57D-B43C906FED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B454CEED-FCC7-4AC6-A851-256F2DE50B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ДЮСШ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813"/>
            <a:ext cx="49022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0" y="4365625"/>
            <a:ext cx="9144000" cy="2016125"/>
          </a:xfrm>
        </p:spPr>
        <p:txBody>
          <a:bodyPr/>
          <a:lstStyle/>
          <a:p>
            <a:pPr marR="0" algn="ctr"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083763"/>
                </a:solidFill>
                <a:latin typeface="Constantia" pitchFamily="18" charset="0"/>
              </a:rPr>
              <a:t>МУНИЦИПАЛЬНОЕ БЮДЖЕТНОЕ ОБРАЗОВАТЕЛЬНОЕ УЧРЕЖДЕНИЕ ДОПОЛНИТЕЛЬНОГО ОБРАЗОВАНИЯ</a:t>
            </a:r>
          </a:p>
          <a:p>
            <a:pPr marR="0" algn="ctr"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083763"/>
                </a:solidFill>
                <a:latin typeface="Constantia" pitchFamily="18" charset="0"/>
              </a:rPr>
              <a:t>«Детско-юношеская спортивная школа»</a:t>
            </a:r>
          </a:p>
          <a:p>
            <a:pPr marR="0" algn="ctr" eaLnBrk="1" hangingPunct="1">
              <a:lnSpc>
                <a:spcPct val="80000"/>
              </a:lnSpc>
            </a:pPr>
            <a:r>
              <a:rPr lang="ru-RU" sz="2400" b="1" dirty="0" smtClean="0">
                <a:solidFill>
                  <a:srgbClr val="083763"/>
                </a:solidFill>
                <a:latin typeface="Constantia" pitchFamily="18" charset="0"/>
              </a:rPr>
              <a:t>г. Северобайкальск 2024г.</a:t>
            </a:r>
            <a:r>
              <a:rPr lang="ru-RU" sz="2800" b="1" dirty="0" smtClean="0">
                <a:solidFill>
                  <a:srgbClr val="083763"/>
                </a:solidFill>
                <a:latin typeface="Constantia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405842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  <a:effectLst/>
                <a:latin typeface="Constantia" pitchFamily="18" charset="0"/>
              </a:rPr>
              <a:t>Мероприятия разного уровня соревнований </a:t>
            </a:r>
            <a:br>
              <a:rPr lang="ru-RU" sz="2800" b="1" dirty="0" smtClean="0">
                <a:solidFill>
                  <a:schemeClr val="accent3"/>
                </a:solidFill>
                <a:effectLst/>
                <a:latin typeface="Constantia" pitchFamily="18" charset="0"/>
              </a:rPr>
            </a:br>
            <a:r>
              <a:rPr lang="ru-RU" sz="2800" b="1" dirty="0" smtClean="0">
                <a:solidFill>
                  <a:schemeClr val="accent3"/>
                </a:solidFill>
                <a:effectLst/>
                <a:latin typeface="Constantia" pitchFamily="18" charset="0"/>
              </a:rPr>
              <a:t>МБОУ ДО ДЮСШ за 2023-2024 учебный год </a:t>
            </a:r>
            <a:endParaRPr lang="ru-RU" sz="2800" dirty="0">
              <a:solidFill>
                <a:schemeClr val="accent3"/>
              </a:solidFill>
              <a:effectLst/>
              <a:latin typeface="Constant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500173"/>
          <a:ext cx="8286808" cy="3559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5838"/>
                <a:gridCol w="4298703"/>
                <a:gridCol w="2762267"/>
              </a:tblGrid>
              <a:tr h="652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мероприятий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Количество мероприятий/участников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75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Городские соревнования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dirty="0" smtClean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13/555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0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Региональные соревнования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dirty="0" smtClean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37/1079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0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Республиканские соревнования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dirty="0" smtClean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10/77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01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b="1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 b="1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b="1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Российские соревнования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</a:pPr>
                      <a:r>
                        <a:rPr lang="ru-RU" sz="2000" b="1" dirty="0" smtClean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4/19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57850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3"/>
                          </a:solidFill>
                          <a:latin typeface="Constantia" pitchFamily="18" charset="0"/>
                        </a:rPr>
                        <a:t>Итого</a:t>
                      </a:r>
                      <a:endParaRPr lang="ru-RU" b="1" dirty="0">
                        <a:solidFill>
                          <a:schemeClr val="accent3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3"/>
                          </a:solidFill>
                          <a:latin typeface="Constantia" pitchFamily="18" charset="0"/>
                        </a:rPr>
                        <a:t>64/1730</a:t>
                      </a:r>
                      <a:endParaRPr lang="ru-RU" sz="2000" b="1" dirty="0">
                        <a:solidFill>
                          <a:schemeClr val="accent3"/>
                        </a:solidFill>
                        <a:latin typeface="Constant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00042"/>
            <a:ext cx="8115328" cy="76871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  <a:effectLst/>
                <a:latin typeface="Constantia" pitchFamily="18" charset="0"/>
              </a:rPr>
              <a:t>Победители и призеры разного уровня соревнований за 2023-2024 учебный год </a:t>
            </a:r>
            <a:endParaRPr lang="ru-RU" sz="2800" dirty="0">
              <a:solidFill>
                <a:schemeClr val="accent3"/>
              </a:solidFill>
              <a:effectLst/>
              <a:latin typeface="Constantia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714490"/>
          <a:ext cx="8115330" cy="3824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282"/>
                <a:gridCol w="2824532"/>
                <a:gridCol w="1324384"/>
                <a:gridCol w="1623066"/>
                <a:gridCol w="1623066"/>
              </a:tblGrid>
              <a:tr h="454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мероприятий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 место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196" marR="68196" marT="0" marB="0"/>
                </a:tc>
              </a:tr>
              <a:tr h="735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1</a:t>
                      </a:r>
                      <a:endParaRPr lang="ru-RU" sz="2000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Городские соревнования</a:t>
                      </a:r>
                      <a:endParaRPr lang="ru-RU" sz="2000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74</a:t>
                      </a:r>
                    </a:p>
                  </a:txBody>
                  <a:tcPr marL="68580" marR="68580" marT="0" marB="0"/>
                </a:tc>
              </a:tr>
              <a:tr h="735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2</a:t>
                      </a:r>
                      <a:endParaRPr lang="ru-RU" sz="200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Региональные соревнования</a:t>
                      </a:r>
                      <a:endParaRPr lang="ru-RU" sz="2000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197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142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149</a:t>
                      </a:r>
                    </a:p>
                  </a:txBody>
                  <a:tcPr marL="68580" marR="68580" marT="0" marB="0"/>
                </a:tc>
              </a:tr>
              <a:tr h="735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3</a:t>
                      </a:r>
                      <a:endParaRPr lang="ru-RU" sz="200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Республиканские соревнования</a:t>
                      </a:r>
                      <a:endParaRPr lang="ru-RU" sz="2000" dirty="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13</a:t>
                      </a:r>
                    </a:p>
                  </a:txBody>
                  <a:tcPr marL="68580" marR="68580" marT="0" marB="0"/>
                </a:tc>
              </a:tr>
              <a:tr h="7354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4</a:t>
                      </a:r>
                      <a:endParaRPr lang="ru-RU" sz="200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  <a:cs typeface="Times New Roman"/>
                        </a:rPr>
                        <a:t>Российские соревнования</a:t>
                      </a:r>
                      <a:endParaRPr lang="ru-RU" sz="2000">
                        <a:solidFill>
                          <a:schemeClr val="accent3"/>
                        </a:solidFill>
                        <a:latin typeface="Constantia" pitchFamily="18" charset="0"/>
                        <a:ea typeface="Times New Roman"/>
                      </a:endParaRPr>
                    </a:p>
                  </a:txBody>
                  <a:tcPr marL="68196" marR="68196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</a:tr>
              <a:tr h="428236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3"/>
                          </a:solidFill>
                          <a:latin typeface="Constantia" pitchFamily="18" charset="0"/>
                        </a:rPr>
                        <a:t>Итого</a:t>
                      </a:r>
                      <a:endParaRPr lang="ru-RU" sz="2000" dirty="0">
                        <a:solidFill>
                          <a:schemeClr val="accent3"/>
                        </a:solidFill>
                        <a:latin typeface="Constantia" pitchFamily="18" charset="0"/>
                      </a:endParaRPr>
                    </a:p>
                  </a:txBody>
                  <a:tcPr marL="90928" marR="90928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290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236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</a:pPr>
                      <a:r>
                        <a:rPr lang="ru-RU" sz="2000" dirty="0">
                          <a:solidFill>
                            <a:schemeClr val="accent3"/>
                          </a:solidFill>
                          <a:latin typeface="Constantia" pitchFamily="18" charset="0"/>
                          <a:ea typeface="Times New Roman"/>
                        </a:rPr>
                        <a:t>242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/>
          </p:nvPr>
        </p:nvGraphicFramePr>
        <p:xfrm>
          <a:off x="301625" y="228600"/>
          <a:ext cx="8540750" cy="587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8" name="Picture 8" descr="\\Glpk\мои документы\ЗАМ ПО УВР\ВАЛУЕВА М.Ю\Баскетбол Ткаченко\WhatsApp Image 2024-05-21 at 14.09.02.jpeg"/>
          <p:cNvPicPr>
            <a:picLocks noChangeAspect="1" noChangeArrowheads="1"/>
          </p:cNvPicPr>
          <p:nvPr/>
        </p:nvPicPr>
        <p:blipFill>
          <a:blip r:embed="rId2"/>
          <a:srcRect l="22000" t="8000" r="17999" b="3999"/>
          <a:stretch>
            <a:fillRect/>
          </a:stretch>
        </p:blipFill>
        <p:spPr bwMode="auto">
          <a:xfrm rot="923755">
            <a:off x="6080985" y="3391809"/>
            <a:ext cx="2857520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9" name="Picture 9" descr="\\Glpk\мои документы\ЗАМ ПО УВР\ВАЛУЕВА М.Ю\ХОККЕЙ\Buc0dOjO67A.jpg"/>
          <p:cNvPicPr>
            <a:picLocks noChangeAspect="1" noChangeArrowheads="1"/>
          </p:cNvPicPr>
          <p:nvPr/>
        </p:nvPicPr>
        <p:blipFill>
          <a:blip r:embed="rId3"/>
          <a:srcRect t="26407" r="4056" b="13990"/>
          <a:stretch>
            <a:fillRect/>
          </a:stretch>
        </p:blipFill>
        <p:spPr bwMode="auto">
          <a:xfrm rot="20959022">
            <a:off x="180761" y="3894507"/>
            <a:ext cx="3695512" cy="2295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7" name="Picture 7" descr="\\Glpk\мои документы\ЗАМ ПО УВР\ВАЛУЕВА М.Ю\Гимнастика\ЧиП РБ октябрь.png"/>
          <p:cNvPicPr>
            <a:picLocks noChangeAspect="1" noChangeArrowheads="1"/>
          </p:cNvPicPr>
          <p:nvPr/>
        </p:nvPicPr>
        <p:blipFill>
          <a:blip r:embed="rId4"/>
          <a:srcRect l="4788" t="28401"/>
          <a:stretch>
            <a:fillRect/>
          </a:stretch>
        </p:blipFill>
        <p:spPr bwMode="auto">
          <a:xfrm>
            <a:off x="2428860" y="4000504"/>
            <a:ext cx="4146619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6" name="Picture 6" descr="\\Glpk\мои документы\ЗАМ ПО УВР\ВАЛУЕВА М.Ю\САМБО\cs-bPMgnx1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52" y="0"/>
            <a:ext cx="3286148" cy="378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7525" name="Picture 5" descr="\\Glpk\мои документы\ЗАМ ПО УВР\ВАЛУЕВА М.Ю\БОКС\Бокс перчатки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0"/>
            <a:ext cx="3071834" cy="4095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6" descr="C:\Users\90C5~1\AppData\Local\Temp\Rar$DIa4764.4792\Горбунов Владимир.jpg"/>
          <p:cNvPicPr>
            <a:picLocks noGrp="1" noChangeAspect="1" noChangeArrowheads="1"/>
          </p:cNvPicPr>
          <p:nvPr>
            <p:ph/>
          </p:nvPr>
        </p:nvPicPr>
        <p:blipFill>
          <a:blip r:embed="rId7" cstate="print"/>
          <a:srcRect t="14970" b="15460"/>
          <a:stretch>
            <a:fillRect/>
          </a:stretch>
        </p:blipFill>
        <p:spPr bwMode="auto">
          <a:xfrm>
            <a:off x="0" y="0"/>
            <a:ext cx="2878336" cy="4084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329642" cy="64294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  <a:effectLst/>
                <a:latin typeface="Constantia" pitchFamily="18" charset="0"/>
              </a:rPr>
              <a:t>СЕТЕВОЕ ВЗАИМОДЕЙСТВИЕ</a:t>
            </a:r>
            <a:endParaRPr lang="ru-RU" sz="2800" dirty="0">
              <a:solidFill>
                <a:schemeClr val="accent3"/>
              </a:solidFill>
              <a:effectLst/>
              <a:latin typeface="Constantia" pitchFamily="18" charset="0"/>
            </a:endParaRPr>
          </a:p>
        </p:txBody>
      </p:sp>
      <p:sp>
        <p:nvSpPr>
          <p:cNvPr id="3" name="Лента лицом вверх 2"/>
          <p:cNvSpPr/>
          <p:nvPr/>
        </p:nvSpPr>
        <p:spPr>
          <a:xfrm>
            <a:off x="357158" y="2500306"/>
            <a:ext cx="2286016" cy="1214446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nstantia" pitchFamily="18" charset="0"/>
              </a:rPr>
              <a:t>УО администрации МО «город </a:t>
            </a:r>
            <a:r>
              <a:rPr lang="ru-RU" sz="1200" dirty="0" err="1" smtClean="0">
                <a:latin typeface="Constantia" pitchFamily="18" charset="0"/>
              </a:rPr>
              <a:t>Северобайкальск</a:t>
            </a:r>
            <a:r>
              <a:rPr lang="ru-RU" sz="1200" dirty="0" smtClean="0">
                <a:latin typeface="Constantia" pitchFamily="18" charset="0"/>
              </a:rPr>
              <a:t>»</a:t>
            </a:r>
            <a:endParaRPr lang="ru-RU" sz="1200" dirty="0">
              <a:latin typeface="Constantia" pitchFamily="18" charset="0"/>
            </a:endParaRPr>
          </a:p>
        </p:txBody>
      </p:sp>
      <p:sp>
        <p:nvSpPr>
          <p:cNvPr id="10" name="Лента лицом вверх 9"/>
          <p:cNvSpPr/>
          <p:nvPr/>
        </p:nvSpPr>
        <p:spPr>
          <a:xfrm>
            <a:off x="3071802" y="1285860"/>
            <a:ext cx="2582883" cy="1947553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nstantia" pitchFamily="18" charset="0"/>
              </a:rPr>
              <a:t>МБОУ ДО ДЮСШ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1" name="Лента лицом вверх 10"/>
          <p:cNvSpPr/>
          <p:nvPr/>
        </p:nvSpPr>
        <p:spPr>
          <a:xfrm>
            <a:off x="3214678" y="4071942"/>
            <a:ext cx="2571768" cy="1714512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КН, ПДН, соцзащита</a:t>
            </a:r>
            <a:endParaRPr lang="ru-RU" sz="1200" dirty="0"/>
          </a:p>
        </p:txBody>
      </p:sp>
      <p:sp>
        <p:nvSpPr>
          <p:cNvPr id="12" name="Лента лицом вверх 11"/>
          <p:cNvSpPr/>
          <p:nvPr/>
        </p:nvSpPr>
        <p:spPr>
          <a:xfrm>
            <a:off x="500034" y="4929198"/>
            <a:ext cx="2645228" cy="1175657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nstantia" pitchFamily="18" charset="0"/>
              </a:rPr>
              <a:t>МАОУ ДО «ДДТ» «ЭВРИКА»</a:t>
            </a:r>
            <a:endParaRPr lang="ru-RU" sz="1200" dirty="0">
              <a:latin typeface="Constantia" pitchFamily="18" charset="0"/>
            </a:endParaRPr>
          </a:p>
        </p:txBody>
      </p:sp>
      <p:sp>
        <p:nvSpPr>
          <p:cNvPr id="13" name="Лента лицом вверх 12"/>
          <p:cNvSpPr/>
          <p:nvPr/>
        </p:nvSpPr>
        <p:spPr>
          <a:xfrm>
            <a:off x="6050666" y="4841175"/>
            <a:ext cx="2751881" cy="1175657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МАОУ ДО «Центр национальной культуры «</a:t>
            </a:r>
            <a:r>
              <a:rPr lang="ru-RU" sz="1200" dirty="0" err="1" smtClean="0"/>
              <a:t>Баяр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4" name="Лента лицом вверх 13"/>
          <p:cNvSpPr/>
          <p:nvPr/>
        </p:nvSpPr>
        <p:spPr>
          <a:xfrm>
            <a:off x="6143636" y="2571744"/>
            <a:ext cx="2413846" cy="1214446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nstantia" pitchFamily="18" charset="0"/>
              </a:rPr>
              <a:t>Общеобразовательные школы города</a:t>
            </a:r>
            <a:endParaRPr lang="ru-RU" sz="1200" dirty="0">
              <a:latin typeface="Constantia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2680855" y="2909456"/>
            <a:ext cx="676893" cy="2968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1905992" y="4144488"/>
            <a:ext cx="1202375" cy="6056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6200000" flipH="1">
            <a:off x="3786182" y="3500438"/>
            <a:ext cx="1000134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522026" y="2909456"/>
            <a:ext cx="863930" cy="28659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6047509" y="4061361"/>
            <a:ext cx="997528" cy="59376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58204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  <a:latin typeface="Constantia" pitchFamily="18" charset="0"/>
              </a:rPr>
              <a:t/>
            </a:r>
            <a:br>
              <a:rPr lang="ru-RU" sz="2800" b="1" dirty="0" smtClean="0">
                <a:solidFill>
                  <a:schemeClr val="accent3"/>
                </a:solidFill>
                <a:latin typeface="Constantia" pitchFamily="18" charset="0"/>
              </a:rPr>
            </a:br>
            <a:r>
              <a:rPr lang="ru-RU" sz="2800" dirty="0" smtClean="0">
                <a:solidFill>
                  <a:schemeClr val="accent3"/>
                </a:solidFill>
                <a:latin typeface="Constantia" pitchFamily="18" charset="0"/>
              </a:rPr>
              <a:t/>
            </a:r>
            <a:br>
              <a:rPr lang="ru-RU" sz="2800" dirty="0" smtClean="0">
                <a:solidFill>
                  <a:schemeClr val="accent3"/>
                </a:solidFill>
                <a:latin typeface="Constantia" pitchFamily="18" charset="0"/>
              </a:rPr>
            </a:br>
            <a:r>
              <a:rPr lang="ru-RU" sz="2800" dirty="0" smtClean="0">
                <a:solidFill>
                  <a:schemeClr val="accent3"/>
                </a:solidFill>
                <a:latin typeface="Constantia" pitchFamily="18" charset="0"/>
              </a:rPr>
              <a:t/>
            </a:r>
            <a:br>
              <a:rPr lang="ru-RU" sz="2800" dirty="0" smtClean="0">
                <a:solidFill>
                  <a:schemeClr val="accent3"/>
                </a:solidFill>
                <a:latin typeface="Constantia" pitchFamily="18" charset="0"/>
              </a:rPr>
            </a:br>
            <a:r>
              <a:rPr lang="ru-RU" sz="2800" dirty="0" smtClean="0">
                <a:solidFill>
                  <a:schemeClr val="accent3"/>
                </a:solidFill>
                <a:latin typeface="Constantia" pitchFamily="18" charset="0"/>
              </a:rPr>
              <a:t> Кадровый состав – 14 тренеров-преподавателей</a:t>
            </a:r>
            <a:endParaRPr lang="ru-RU" sz="2800" b="1" dirty="0">
              <a:solidFill>
                <a:schemeClr val="accent3"/>
              </a:solidFill>
              <a:latin typeface="Constantia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642910" y="1000108"/>
            <a:ext cx="3803362" cy="39193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Constantia" pitchFamily="18" charset="0"/>
              </a:rPr>
              <a:t>Образование</a:t>
            </a:r>
            <a:endParaRPr lang="ru-RU" sz="2000" dirty="0">
              <a:latin typeface="Constantia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857752" y="1000108"/>
            <a:ext cx="3829528" cy="39193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Constantia" pitchFamily="18" charset="0"/>
              </a:rPr>
              <a:t>Уровень квалификации</a:t>
            </a:r>
            <a:endParaRPr lang="ru-RU" sz="2000" dirty="0"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55679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buFont typeface="Wingdings" pitchFamily="2" charset="2"/>
              <a:buChar char="Ø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2132856"/>
            <a:ext cx="727280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ct val="35000"/>
              </a:spcAft>
              <a:buClr>
                <a:schemeClr val="tx1"/>
              </a:buClr>
              <a:buSzPct val="90000"/>
              <a:defRPr/>
            </a:pPr>
            <a:r>
              <a:rPr lang="ru-RU" dirty="0" smtClean="0">
                <a:solidFill>
                  <a:srgbClr val="002060"/>
                </a:solidFill>
              </a:rPr>
              <a:t>	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642910" y="1643050"/>
          <a:ext cx="3786214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000628" y="2000240"/>
          <a:ext cx="3536632" cy="3546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4348" y="357166"/>
            <a:ext cx="7972452" cy="71438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chemeClr val="accent3"/>
                </a:solidFill>
                <a:effectLst/>
                <a:latin typeface="Constantia" pitchFamily="18" charset="0"/>
              </a:rPr>
              <a:t>Госпаблик</a:t>
            </a:r>
            <a:endParaRPr lang="ru-RU" sz="2800" dirty="0">
              <a:solidFill>
                <a:schemeClr val="accent3"/>
              </a:solidFill>
              <a:effectLst/>
              <a:latin typeface="Constantia" pitchFamily="18" charset="0"/>
            </a:endParaRPr>
          </a:p>
        </p:txBody>
      </p:sp>
      <p:pic>
        <p:nvPicPr>
          <p:cNvPr id="108546" name="Picture 2" descr="\\Glpk\мои документы\ОТЧЕТЫ\Годовой отчет (учреждение)\Публ.док 2024\2024-06-04_15-47-58.png"/>
          <p:cNvPicPr>
            <a:picLocks noChangeAspect="1" noChangeArrowheads="1"/>
          </p:cNvPicPr>
          <p:nvPr/>
        </p:nvPicPr>
        <p:blipFill>
          <a:blip r:embed="rId2"/>
          <a:srcRect l="5172" t="6466" r="5172" b="41810"/>
          <a:stretch>
            <a:fillRect/>
          </a:stretch>
        </p:blipFill>
        <p:spPr bwMode="auto">
          <a:xfrm>
            <a:off x="428596" y="1071546"/>
            <a:ext cx="4274373" cy="1972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7" name="Picture 3" descr="\\Glpk\мои документы\ОТЧЕТЫ\Годовой отчет (учреждение)\Публ.док 2024\2024-06-04_15-48-20.png"/>
          <p:cNvPicPr>
            <a:picLocks noChangeAspect="1" noChangeArrowheads="1"/>
          </p:cNvPicPr>
          <p:nvPr/>
        </p:nvPicPr>
        <p:blipFill>
          <a:blip r:embed="rId3" cstate="print"/>
          <a:srcRect l="7692" t="9615" r="6153" b="11538"/>
          <a:stretch>
            <a:fillRect/>
          </a:stretch>
        </p:blipFill>
        <p:spPr bwMode="auto">
          <a:xfrm>
            <a:off x="4643438" y="1000108"/>
            <a:ext cx="400052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8" name="Picture 4" descr="\\Glpk\мои документы\ОТЧЕТЫ\Годовой отчет (учреждение)\Публ.док 2024\2024-06-04_15-48-34.png"/>
          <p:cNvPicPr>
            <a:picLocks noChangeAspect="1" noChangeArrowheads="1"/>
          </p:cNvPicPr>
          <p:nvPr/>
        </p:nvPicPr>
        <p:blipFill>
          <a:blip r:embed="rId4"/>
          <a:srcRect l="7692" t="9615" r="6153" b="26923"/>
          <a:stretch>
            <a:fillRect/>
          </a:stretch>
        </p:blipFill>
        <p:spPr bwMode="auto">
          <a:xfrm>
            <a:off x="428596" y="3143248"/>
            <a:ext cx="400052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49" name="Picture 5" descr="\\Glpk\мои документы\ОТЧЕТЫ\Годовой отчет (учреждение)\Публ.док 2024\2024-06-04_15-48-47.png"/>
          <p:cNvPicPr>
            <a:picLocks noChangeAspect="1" noChangeArrowheads="1"/>
          </p:cNvPicPr>
          <p:nvPr/>
        </p:nvPicPr>
        <p:blipFill>
          <a:blip r:embed="rId5" cstate="print"/>
          <a:srcRect l="6809" t="8511" r="8084" b="12765"/>
          <a:stretch>
            <a:fillRect/>
          </a:stretch>
        </p:blipFill>
        <p:spPr bwMode="auto">
          <a:xfrm>
            <a:off x="4572000" y="3429000"/>
            <a:ext cx="357190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  <a:effectLst/>
                <a:latin typeface="Constantia" pitchFamily="18" charset="0"/>
              </a:rPr>
              <a:t>ПРЕДПИСАНИЯ, ЖАЛОБЫ</a:t>
            </a:r>
            <a:endParaRPr lang="ru-RU" sz="2800" dirty="0">
              <a:solidFill>
                <a:schemeClr val="accent3"/>
              </a:solidFill>
              <a:effectLst/>
              <a:latin typeface="Constant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1571612"/>
            <a:ext cx="63579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Tx/>
              <a:buChar char="-"/>
            </a:pPr>
            <a:r>
              <a:rPr lang="ru-RU" sz="2400" b="1" i="1" dirty="0" smtClean="0">
                <a:solidFill>
                  <a:schemeClr val="accent3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Северобайкальская </a:t>
            </a:r>
            <a:r>
              <a:rPr lang="ru-RU" sz="2400" b="1" i="1" dirty="0" smtClean="0">
                <a:solidFill>
                  <a:schemeClr val="accent3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межрайонная </a:t>
            </a:r>
            <a:r>
              <a:rPr lang="ru-RU" sz="2400" b="1" i="1" dirty="0" smtClean="0">
                <a:solidFill>
                  <a:schemeClr val="accent3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прокуратура:</a:t>
            </a:r>
          </a:p>
          <a:p>
            <a:pPr lvl="0"/>
            <a:r>
              <a:rPr lang="ru-RU" dirty="0" smtClean="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Представление об устранении нарушений федерального законодательства от 31.05.2024г</a:t>
            </a:r>
            <a:r>
              <a:rPr lang="ru-RU" dirty="0" smtClean="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.:</a:t>
            </a:r>
            <a:r>
              <a:rPr lang="ru-RU" dirty="0" smtClean="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  оборудование </a:t>
            </a:r>
            <a:r>
              <a:rPr lang="ru-RU" dirty="0" smtClean="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здания  МБОУ ДО ДЮСШ системой </a:t>
            </a:r>
            <a:r>
              <a:rPr lang="ru-RU" dirty="0" err="1" smtClean="0">
                <a:solidFill>
                  <a:srgbClr val="000000"/>
                </a:solidFill>
                <a:latin typeface="Constantia" pitchFamily="18" charset="0"/>
                <a:ea typeface="Times New Roman" pitchFamily="18" charset="0"/>
                <a:cs typeface="Arial" pitchFamily="34" charset="0"/>
              </a:rPr>
              <a:t>молниезащиты</a:t>
            </a:r>
            <a:r>
              <a:rPr lang="ru-RU" dirty="0" smtClean="0">
                <a:latin typeface="Constantia" pitchFamily="18" charset="0"/>
                <a:cs typeface="Arial" pitchFamily="34" charset="0"/>
              </a:rPr>
              <a:t> </a:t>
            </a:r>
            <a:r>
              <a:rPr lang="ru-RU" dirty="0" smtClean="0">
                <a:latin typeface="Constantia" pitchFamily="18" charset="0"/>
                <a:cs typeface="Arial" pitchFamily="34" charset="0"/>
              </a:rPr>
              <a:t>.</a:t>
            </a:r>
            <a:endParaRPr lang="ru-RU" dirty="0" smtClean="0">
              <a:latin typeface="Constantia" pitchFamily="18" charset="0"/>
              <a:cs typeface="Arial" pitchFamily="34" charset="0"/>
            </a:endParaRPr>
          </a:p>
          <a:p>
            <a:pPr lvl="0">
              <a:buFontTx/>
              <a:buChar char="-"/>
            </a:pPr>
            <a:r>
              <a:rPr lang="ru-RU" dirty="0" smtClean="0"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ДЮСШ\Desktop\cMaoOlxSIen8AENu4UQVm0LjxInkE1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330101"/>
            <a:ext cx="8429684" cy="3240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6766" cy="10001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Материально-техническая база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596" y="1500174"/>
            <a:ext cx="8143932" cy="450059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</a:p>
          <a:p>
            <a:pPr>
              <a:buNone/>
            </a:pPr>
            <a:r>
              <a:rPr lang="ru-RU" dirty="0" smtClean="0"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lang="ru-RU" sz="2400" dirty="0" smtClean="0"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2022 года МБОУ ДО «Детско-юношеская спортивная школа» оказывается помощь – добровольные пожертвования ВСЖД ОАО «РЖД»  на укрепление материально-технической базы при непосредственной поддержке Главы МО «город Северобайкальск» Котова Олега Алексеевича. </a:t>
            </a:r>
          </a:p>
          <a:p>
            <a:pPr>
              <a:buNone/>
            </a:pPr>
            <a:r>
              <a:rPr lang="ru-RU" sz="2400" dirty="0" smtClean="0"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	В 2024 году пожертвования составили 3500000 руб.</a:t>
            </a:r>
          </a:p>
          <a:p>
            <a:pPr>
              <a:buNone/>
            </a:pPr>
            <a:endParaRPr lang="ru-RU" dirty="0" smtClean="0">
              <a:solidFill>
                <a:schemeClr val="accent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buNone/>
            </a:pPr>
            <a:endParaRPr lang="ru-RU" dirty="0" smtClean="0">
              <a:solidFill>
                <a:schemeClr val="accent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buNone/>
            </a:pPr>
            <a:endParaRPr lang="ru-RU" dirty="0" smtClean="0">
              <a:solidFill>
                <a:schemeClr val="accent3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accent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5B13~1\AppData\Local\Temp\Rar$DIa4284.37601\PHOTO-2022-02-20-12-48-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994" y="0"/>
            <a:ext cx="3429006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ДЮСШ\Downloads\20240512_151917.jpg"/>
          <p:cNvPicPr>
            <a:picLocks noChangeAspect="1" noChangeArrowheads="1"/>
          </p:cNvPicPr>
          <p:nvPr/>
        </p:nvPicPr>
        <p:blipFill>
          <a:blip r:embed="rId3" cstate="print"/>
          <a:srcRect l="23780"/>
          <a:stretch>
            <a:fillRect/>
          </a:stretch>
        </p:blipFill>
        <p:spPr bwMode="auto">
          <a:xfrm>
            <a:off x="-1" y="2643182"/>
            <a:ext cx="4065587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ДЮСШ\Downloads\20240524_113743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64983" cy="259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ДЮСШ\Downloads\20240527_132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0"/>
            <a:ext cx="2928940" cy="390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ДЮСШ\Downloads\20240330_1456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3000372"/>
            <a:ext cx="4929222" cy="3696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ДЮСШ\Desktop\scale_1200.jpg"/>
          <p:cNvPicPr>
            <a:picLocks noChangeAspect="1" noChangeArrowheads="1"/>
          </p:cNvPicPr>
          <p:nvPr/>
        </p:nvPicPr>
        <p:blipFill>
          <a:blip r:embed="rId2"/>
          <a:srcRect l="50781" t="26041" r="24219" b="27083"/>
          <a:stretch>
            <a:fillRect/>
          </a:stretch>
        </p:blipFill>
        <p:spPr bwMode="auto">
          <a:xfrm>
            <a:off x="6955261" y="428604"/>
            <a:ext cx="2188738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ДЮСШ\Desktop\scale_1200.jpg"/>
          <p:cNvPicPr>
            <a:picLocks noChangeAspect="1" noChangeArrowheads="1"/>
          </p:cNvPicPr>
          <p:nvPr/>
        </p:nvPicPr>
        <p:blipFill>
          <a:blip r:embed="rId2"/>
          <a:srcRect l="1458" t="26041" r="73541" b="27083"/>
          <a:stretch>
            <a:fillRect/>
          </a:stretch>
        </p:blipFill>
        <p:spPr bwMode="auto">
          <a:xfrm>
            <a:off x="6929454" y="3643314"/>
            <a:ext cx="2082782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57158" y="357166"/>
            <a:ext cx="7500990" cy="596743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- На основании Федерального закона от </a:t>
            </a:r>
          </a:p>
          <a:p>
            <a:pPr>
              <a:buNone/>
            </a:pPr>
            <a:r>
              <a:rPr lang="ru-RU" sz="2000" dirty="0" smtClean="0"/>
              <a:t>  30.04.2021 №  127-ФЗ «О внесении изменений </a:t>
            </a:r>
          </a:p>
          <a:p>
            <a:pPr>
              <a:buNone/>
            </a:pPr>
            <a:r>
              <a:rPr lang="ru-RU" sz="2000" dirty="0" smtClean="0"/>
              <a:t>  в Федеральный закон «О физической культуре</a:t>
            </a:r>
          </a:p>
          <a:p>
            <a:pPr>
              <a:buNone/>
            </a:pPr>
            <a:r>
              <a:rPr lang="ru-RU" sz="2000" dirty="0" smtClean="0"/>
              <a:t>  и спорте в Российской Федерации» и </a:t>
            </a:r>
          </a:p>
          <a:p>
            <a:pPr>
              <a:buNone/>
            </a:pPr>
            <a:r>
              <a:rPr lang="ru-RU" sz="2000" dirty="0" smtClean="0"/>
              <a:t>  Федеральный закон «Об образовании в </a:t>
            </a:r>
          </a:p>
          <a:p>
            <a:pPr>
              <a:buNone/>
            </a:pPr>
            <a:r>
              <a:rPr lang="ru-RU" sz="2000" dirty="0" smtClean="0"/>
              <a:t>  Российской Федерации» с 01 января 2023 года вступили в силу изменения касающиеся реализации дополнительных образовательных программ в области физической культуры и спорта.     </a:t>
            </a:r>
          </a:p>
          <a:p>
            <a:pPr>
              <a:buNone/>
            </a:pPr>
            <a:r>
              <a:rPr lang="ru-RU" sz="2000" dirty="0" smtClean="0"/>
              <a:t>-  С 01 сентября 2023 года МБОУ ДО «Детско-юношеская спортивная школа» перешла на реализацию дополнительных </a:t>
            </a:r>
          </a:p>
          <a:p>
            <a:pPr>
              <a:buNone/>
            </a:pPr>
            <a:r>
              <a:rPr lang="ru-RU" sz="2000" dirty="0" smtClean="0"/>
              <a:t>   </a:t>
            </a:r>
            <a:r>
              <a:rPr lang="ru-RU" sz="2000" dirty="0" err="1" smtClean="0"/>
              <a:t>общеразвивающих</a:t>
            </a:r>
            <a:r>
              <a:rPr lang="ru-RU" sz="2000" dirty="0" smtClean="0"/>
              <a:t> программ и</a:t>
            </a:r>
          </a:p>
          <a:p>
            <a:pPr>
              <a:buNone/>
            </a:pPr>
            <a:r>
              <a:rPr lang="ru-RU" sz="2000" dirty="0" smtClean="0"/>
              <a:t>   дополнительных образовательных </a:t>
            </a:r>
          </a:p>
          <a:p>
            <a:pPr>
              <a:buNone/>
            </a:pPr>
            <a:r>
              <a:rPr lang="ru-RU" sz="2000" dirty="0" smtClean="0"/>
              <a:t>   программ спортивной подготовки,</a:t>
            </a:r>
          </a:p>
          <a:p>
            <a:pPr>
              <a:buNone/>
            </a:pPr>
            <a:r>
              <a:rPr lang="ru-RU" sz="2000" dirty="0" smtClean="0"/>
              <a:t>   которые разработаны с учетом </a:t>
            </a:r>
          </a:p>
          <a:p>
            <a:pPr>
              <a:buNone/>
            </a:pPr>
            <a:r>
              <a:rPr lang="ru-RU" sz="2000" dirty="0" smtClean="0"/>
              <a:t>   Федеральных стандартов спортивной</a:t>
            </a:r>
          </a:p>
          <a:p>
            <a:pPr>
              <a:buNone/>
            </a:pPr>
            <a:r>
              <a:rPr lang="ru-RU" sz="2000" dirty="0" smtClean="0"/>
              <a:t>   подготовки по видам спорта.</a:t>
            </a:r>
          </a:p>
          <a:p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C:\Users\5B13~1\AppData\Local\Temp\Rar$DIa6044.24364\IMG_20240605_001009_337.jpg"/>
          <p:cNvPicPr>
            <a:picLocks noChangeAspect="1" noChangeArrowheads="1"/>
          </p:cNvPicPr>
          <p:nvPr/>
        </p:nvPicPr>
        <p:blipFill>
          <a:blip r:embed="rId2"/>
          <a:srcRect b="20313"/>
          <a:stretch>
            <a:fillRect/>
          </a:stretch>
        </p:blipFill>
        <p:spPr bwMode="auto">
          <a:xfrm>
            <a:off x="4643438" y="0"/>
            <a:ext cx="3714776" cy="3946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22" name="Picture 2" descr="C:\Users\5B13~1\AppData\Local\Temp\Rar$DIa6044.20858\IMG_20240605_001008_900.jpg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22312" r="28599"/>
          <a:stretch>
            <a:fillRect/>
          </a:stretch>
        </p:blipFill>
        <p:spPr bwMode="auto">
          <a:xfrm rot="16200000">
            <a:off x="1563360" y="2222829"/>
            <a:ext cx="2500331" cy="562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24" name="Picture 4" descr="C:\Users\5B13~1\AppData\Local\Temp\Rar$DIa6044.26809\IMG_20240605_001015_157.jpg"/>
          <p:cNvPicPr>
            <a:picLocks noChangeAspect="1" noChangeArrowheads="1"/>
          </p:cNvPicPr>
          <p:nvPr/>
        </p:nvPicPr>
        <p:blipFill>
          <a:blip r:embed="rId4"/>
          <a:srcRect t="12500" b="30208"/>
          <a:stretch>
            <a:fillRect/>
          </a:stretch>
        </p:blipFill>
        <p:spPr bwMode="auto">
          <a:xfrm>
            <a:off x="5550038" y="3197457"/>
            <a:ext cx="3593962" cy="366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25" name="Picture 5" descr="C:\Users\5B13~1\AppData\Local\Temp\Rar$DIa6044.29807\IMG_20240605_001023_727.jpg"/>
          <p:cNvPicPr>
            <a:picLocks noChangeAspect="1" noChangeArrowheads="1"/>
          </p:cNvPicPr>
          <p:nvPr/>
        </p:nvPicPr>
        <p:blipFill>
          <a:blip r:embed="rId5"/>
          <a:srcRect l="9434" t="20126"/>
          <a:stretch>
            <a:fillRect/>
          </a:stretch>
        </p:blipFill>
        <p:spPr bwMode="auto">
          <a:xfrm>
            <a:off x="1" y="305868"/>
            <a:ext cx="4643438" cy="307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5B13~1\AppData\Local\Temp\Rar$DIa6044.32844\IMG_20240605_001042_522.jpg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4167" t="5556" r="6249" b="5555"/>
          <a:stretch>
            <a:fillRect/>
          </a:stretch>
        </p:blipFill>
        <p:spPr bwMode="auto">
          <a:xfrm>
            <a:off x="214282" y="0"/>
            <a:ext cx="4214810" cy="3136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146" name="Picture 2" descr="C:\Users\5B13~1\AppData\Local\Temp\Rar$DIa6044.2089\IMG-20240604-WA0016.jpg"/>
          <p:cNvPicPr>
            <a:picLocks noChangeAspect="1" noChangeArrowheads="1"/>
          </p:cNvPicPr>
          <p:nvPr/>
        </p:nvPicPr>
        <p:blipFill>
          <a:blip r:embed="rId3"/>
          <a:srcRect l="3309" t="13235" r="12867"/>
          <a:stretch>
            <a:fillRect/>
          </a:stretch>
        </p:blipFill>
        <p:spPr bwMode="auto">
          <a:xfrm>
            <a:off x="4786314" y="0"/>
            <a:ext cx="404898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:\Users\5B13~1\AppData\Local\Temp\Rar$DIa6044.36943\IMG-20240523-WA0016.jpg"/>
          <p:cNvPicPr>
            <a:picLocks noChangeAspect="1" noChangeArrowheads="1"/>
          </p:cNvPicPr>
          <p:nvPr/>
        </p:nvPicPr>
        <p:blipFill>
          <a:blip r:embed="rId4"/>
          <a:srcRect l="12727" t="9696" r="9090" b="15152"/>
          <a:stretch>
            <a:fillRect/>
          </a:stretch>
        </p:blipFill>
        <p:spPr bwMode="auto">
          <a:xfrm>
            <a:off x="0" y="3214686"/>
            <a:ext cx="4143404" cy="2987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ДЮСШ\Downloads\IMG-20240527-WA0002.jpg"/>
          <p:cNvPicPr>
            <a:picLocks noChangeAspect="1" noChangeArrowheads="1"/>
          </p:cNvPicPr>
          <p:nvPr/>
        </p:nvPicPr>
        <p:blipFill>
          <a:blip r:embed="rId5"/>
          <a:srcRect l="26389" t="23958" r="23611" b="11458"/>
          <a:stretch>
            <a:fillRect/>
          </a:stretch>
        </p:blipFill>
        <p:spPr bwMode="auto">
          <a:xfrm>
            <a:off x="6643702" y="2857496"/>
            <a:ext cx="2143140" cy="3690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ЮСШ\Downloads\-5344041246374616476_12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6182" y="2786058"/>
            <a:ext cx="2857502" cy="381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769210">
            <a:off x="727053" y="1641410"/>
            <a:ext cx="72175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accent3"/>
                </a:solidFill>
                <a:latin typeface="+mn-lt"/>
              </a:rPr>
              <a:t>Благодарим за </a:t>
            </a:r>
            <a:r>
              <a:rPr lang="ru-RU" sz="4000" b="1" dirty="0" smtClean="0">
                <a:solidFill>
                  <a:schemeClr val="accent3"/>
                </a:solidFill>
                <a:latin typeface="+mn-lt"/>
              </a:rPr>
              <a:t>внимание</a:t>
            </a:r>
            <a:r>
              <a:rPr lang="ru-RU" sz="4000" dirty="0" smtClean="0">
                <a:solidFill>
                  <a:schemeClr val="accent3"/>
                </a:solidFill>
                <a:latin typeface="+mn-lt"/>
              </a:rPr>
              <a:t>!</a:t>
            </a:r>
            <a:endParaRPr lang="ru-RU" sz="40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/>
          </p:nvPr>
        </p:nvSpPr>
        <p:spPr>
          <a:xfrm>
            <a:off x="357157" y="228600"/>
            <a:ext cx="8485217" cy="6129358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  <a:latin typeface="+mn-lt"/>
              </a:rPr>
              <a:t>Реализация образовательных программ </a:t>
            </a:r>
            <a:br>
              <a:rPr lang="ru-RU" sz="2800" b="1" dirty="0" smtClean="0">
                <a:solidFill>
                  <a:schemeClr val="accent3"/>
                </a:solidFill>
                <a:latin typeface="+mn-lt"/>
              </a:rPr>
            </a:br>
            <a:r>
              <a:rPr lang="ru-RU" sz="2800" b="1" dirty="0" smtClean="0">
                <a:solidFill>
                  <a:schemeClr val="accent3"/>
                </a:solidFill>
                <a:latin typeface="+mn-lt"/>
              </a:rPr>
              <a:t>по 7 видам спорта – </a:t>
            </a:r>
            <a:r>
              <a:rPr lang="ru-RU" sz="3600" b="1" dirty="0" smtClean="0">
                <a:solidFill>
                  <a:schemeClr val="accent3"/>
                </a:solidFill>
                <a:latin typeface="+mn-lt"/>
              </a:rPr>
              <a:t>582</a:t>
            </a:r>
            <a:r>
              <a:rPr lang="ru-RU" sz="2800" b="1" dirty="0" smtClean="0">
                <a:solidFill>
                  <a:schemeClr val="accent3"/>
                </a:solidFill>
                <a:latin typeface="+mn-lt"/>
              </a:rPr>
              <a:t> учащихся</a:t>
            </a:r>
            <a:endParaRPr lang="ru-RU" sz="28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1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Командно-игровые виды спорта:</a:t>
            </a:r>
          </a:p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БАСКЕТБОЛ</a:t>
            </a:r>
          </a:p>
          <a:p>
            <a:pPr algn="ctr">
              <a:buNone/>
            </a:pPr>
            <a:r>
              <a:rPr lang="ru-RU" dirty="0" smtClean="0"/>
              <a:t>ФУТБОЛ</a:t>
            </a:r>
          </a:p>
          <a:p>
            <a:pPr algn="ctr">
              <a:buNone/>
            </a:pPr>
            <a:r>
              <a:rPr lang="ru-RU" dirty="0" smtClean="0"/>
              <a:t>ХОККЕЙ С ШАЙБОЙ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Сложно-координационные виды спорта:</a:t>
            </a:r>
          </a:p>
          <a:p>
            <a:pPr algn="ctr">
              <a:buNone/>
            </a:pPr>
            <a:r>
              <a:rPr lang="ru-RU" dirty="0" smtClean="0"/>
              <a:t>БОКС</a:t>
            </a:r>
          </a:p>
          <a:p>
            <a:pPr algn="ctr">
              <a:buNone/>
            </a:pPr>
            <a:r>
              <a:rPr lang="ru-RU" dirty="0" smtClean="0"/>
              <a:t>САМБО</a:t>
            </a:r>
          </a:p>
          <a:p>
            <a:pPr algn="ctr">
              <a:buNone/>
            </a:pPr>
            <a:r>
              <a:rPr lang="ru-RU" dirty="0" smtClean="0"/>
              <a:t>ЛЫЖНЫЕ ГОНКИ</a:t>
            </a:r>
          </a:p>
          <a:p>
            <a:pPr algn="ctr">
              <a:buNone/>
            </a:pPr>
            <a:r>
              <a:rPr lang="ru-RU" dirty="0" smtClean="0"/>
              <a:t>ХУДОЖЕСТВЕННАЯ ГИМНАСТИКА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329642" cy="5715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3"/>
                </a:solidFill>
              </a:rPr>
              <a:t>Доля обучающихся по видам спорта</a:t>
            </a:r>
            <a:endParaRPr lang="ru-RU" sz="2800" dirty="0">
              <a:solidFill>
                <a:schemeClr val="accent3"/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500034" y="1142984"/>
          <a:ext cx="8143932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мячь футбол угловой спорт газ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286388"/>
            <a:ext cx="2002932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2" name="Picture 10" descr="https://avatars.mds.yandex.net/i?id=4aebe49e47e61d6cfcffd635c8565c43f7152657-4570664-images-thumbs&amp;n=13"/>
          <p:cNvPicPr>
            <a:picLocks noChangeAspect="1" noChangeArrowheads="1"/>
          </p:cNvPicPr>
          <p:nvPr/>
        </p:nvPicPr>
        <p:blipFill>
          <a:blip r:embed="rId3" cstate="print"/>
          <a:srcRect l="63416" t="25987" b="7864"/>
          <a:stretch>
            <a:fillRect/>
          </a:stretch>
        </p:blipFill>
        <p:spPr bwMode="auto">
          <a:xfrm>
            <a:off x="285720" y="3929066"/>
            <a:ext cx="1578521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900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Специализация по видам спорта</a:t>
            </a: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280831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None/>
            </a:pPr>
            <a:r>
              <a:rPr lang="ru-RU" sz="2400" dirty="0" smtClean="0"/>
              <a:t>	По итогам проведения контрольно-переводных нормативов  во всех отделениях  проводится мониторинг по общефизической, технико-тактической и специальной подготовке в конце учебного года. На основании выполнения нормативных требований  Единой Всероссийской Спортивной Классификации присваиваются массовые разряды учащимся и звания инструкторов-общественников и судей. </a:t>
            </a:r>
          </a:p>
          <a:p>
            <a:pPr eaLnBrk="1" hangingPunct="1"/>
            <a:endParaRPr lang="ru-RU" sz="2400" dirty="0" smtClean="0"/>
          </a:p>
        </p:txBody>
      </p:sp>
      <p:pic>
        <p:nvPicPr>
          <p:cNvPr id="54276" name="Picture 4" descr="баскетбол мяч сетка"/>
          <p:cNvPicPr>
            <a:picLocks noChangeAspect="1" noChangeArrowheads="1"/>
          </p:cNvPicPr>
          <p:nvPr/>
        </p:nvPicPr>
        <p:blipFill>
          <a:blip r:embed="rId4" cstate="print"/>
          <a:srcRect r="48888"/>
          <a:stretch>
            <a:fillRect/>
          </a:stretch>
        </p:blipFill>
        <p:spPr bwMode="auto">
          <a:xfrm>
            <a:off x="1571604" y="4500570"/>
            <a:ext cx="1744568" cy="1918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8" name="Picture 6" descr="https://avatars.mds.yandex.net/i?id=7f35b77d9444f9fd142d32312d74714c7bb8f9f2-8268761-images-thumbs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857628"/>
            <a:ext cx="1700807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0" name="Picture 8" descr="https://avatars.mds.yandex.net/i?id=52c3199da139e2e298e6efe7cb94501c8066a7ac-4395390-images-thumbs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3286124"/>
            <a:ext cx="1656184" cy="110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6" name="Picture 14" descr="https://avatars.mds.yandex.net/i?id=3e48f4f8b5802503b777b09af677781c0ee489c1-8497235-images-thumbs&amp;n=13"/>
          <p:cNvPicPr>
            <a:picLocks noChangeAspect="1" noChangeArrowheads="1"/>
          </p:cNvPicPr>
          <p:nvPr/>
        </p:nvPicPr>
        <p:blipFill>
          <a:blip r:embed="rId7" cstate="print"/>
          <a:srcRect l="45130"/>
          <a:stretch>
            <a:fillRect/>
          </a:stretch>
        </p:blipFill>
        <p:spPr bwMode="auto">
          <a:xfrm>
            <a:off x="6858016" y="4500570"/>
            <a:ext cx="1619671" cy="196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8" name="Picture 16" descr="https://avatars.mds.yandex.net/i?id=3d2e7978f7a914d05cc523d71c43cc435989c404-9036873-images-thumbs&amp;n=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3857628"/>
            <a:ext cx="1751856" cy="1751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buNone/>
            </a:pPr>
            <a:r>
              <a:rPr lang="ru-RU" b="1" u="sng" dirty="0" smtClean="0">
                <a:solidFill>
                  <a:schemeClr val="accent3"/>
                </a:solidFill>
                <a:latin typeface="Constantia" pitchFamily="18" charset="0"/>
              </a:rPr>
              <a:t>Выполнение разрядных </a:t>
            </a:r>
            <a:r>
              <a:rPr lang="ru-RU" b="1" u="sng" dirty="0" smtClean="0">
                <a:solidFill>
                  <a:schemeClr val="accent3"/>
                </a:solidFill>
                <a:latin typeface="Constantia" pitchFamily="18" charset="0"/>
              </a:rPr>
              <a:t>нормативов:</a:t>
            </a:r>
            <a:endParaRPr lang="ru-RU" b="1" u="sng" dirty="0" smtClean="0">
              <a:solidFill>
                <a:schemeClr val="accent3"/>
              </a:solidFill>
              <a:latin typeface="Constantia" pitchFamily="18" charset="0"/>
            </a:endParaRPr>
          </a:p>
          <a:p>
            <a:r>
              <a:rPr lang="ru-RU" b="1" i="1" dirty="0" smtClean="0">
                <a:solidFill>
                  <a:schemeClr val="accent3"/>
                </a:solidFill>
                <a:latin typeface="Constantia" pitchFamily="18" charset="0"/>
              </a:rPr>
              <a:t>Массовые разряды</a:t>
            </a: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  –</a:t>
            </a:r>
            <a:r>
              <a:rPr lang="ru-RU" b="1" u="sng" dirty="0" smtClean="0">
                <a:solidFill>
                  <a:schemeClr val="accent3"/>
                </a:solidFill>
                <a:latin typeface="Constantia" pitchFamily="18" charset="0"/>
              </a:rPr>
              <a:t>  207 </a:t>
            </a: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чел.:</a:t>
            </a:r>
          </a:p>
          <a:p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- отделение бокса – 24 чел.</a:t>
            </a:r>
          </a:p>
          <a:p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- борьба самбо – 19 чел.</a:t>
            </a:r>
          </a:p>
          <a:p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- отделение баскетбола –  51 чел.</a:t>
            </a:r>
          </a:p>
          <a:p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- отделение  футбол – 61 чел.</a:t>
            </a:r>
          </a:p>
          <a:p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- отделение лыжные гонки – 23 чел., </a:t>
            </a: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/ </a:t>
            </a: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1 спортивный разряд – 2 чел./</a:t>
            </a:r>
          </a:p>
          <a:p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- отделение  </a:t>
            </a:r>
            <a:r>
              <a:rPr lang="ru-RU" dirty="0" err="1" smtClean="0">
                <a:solidFill>
                  <a:schemeClr val="accent3"/>
                </a:solidFill>
                <a:latin typeface="Constantia" pitchFamily="18" charset="0"/>
              </a:rPr>
              <a:t>х</a:t>
            </a: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/гимнастика –  30 чел</a:t>
            </a: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 </a:t>
            </a:r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  КМС – 2 чел.</a:t>
            </a:r>
            <a:endParaRPr lang="ru-RU" dirty="0" smtClean="0">
              <a:solidFill>
                <a:schemeClr val="accent3"/>
              </a:solidFill>
              <a:latin typeface="Constantia" pitchFamily="18" charset="0"/>
            </a:endParaRPr>
          </a:p>
          <a:p>
            <a:r>
              <a:rPr lang="ru-RU" dirty="0" smtClean="0">
                <a:solidFill>
                  <a:schemeClr val="accent3"/>
                </a:solidFill>
                <a:latin typeface="Constantia" pitchFamily="18" charset="0"/>
              </a:rPr>
              <a:t>- отделение  хоккей с шайбой –  2 чел</a:t>
            </a:r>
            <a:r>
              <a:rPr lang="ru-RU" dirty="0" smtClean="0">
                <a:solidFill>
                  <a:schemeClr val="accent3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/>
        </p:nvGraphicFramePr>
        <p:xfrm>
          <a:off x="571472" y="2071678"/>
          <a:ext cx="7929618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428604"/>
            <a:ext cx="8186766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latin typeface="+mn-lt"/>
              </a:rPr>
              <a:t/>
            </a:r>
            <a:br>
              <a:rPr lang="ru-RU" sz="2700" b="1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b="1" dirty="0" smtClean="0"/>
              <a:t> </a:t>
            </a:r>
            <a:r>
              <a:rPr lang="ru-RU" sz="2700" b="1" dirty="0" smtClean="0">
                <a:solidFill>
                  <a:schemeClr val="accent3"/>
                </a:solidFill>
                <a:latin typeface="+mn-lt"/>
              </a:rPr>
              <a:t>Доля спортивно-оздоровительного этапа, начальной подготовки и учебно-тренировочного этапа</a:t>
            </a:r>
            <a:endParaRPr lang="ru-RU" sz="2700" dirty="0">
              <a:solidFill>
                <a:schemeClr val="accent3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305800" cy="6429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3"/>
                </a:solidFill>
                <a:latin typeface="Constantia" pitchFamily="18" charset="0"/>
              </a:rPr>
              <a:t>ДОСТИЖЕНИЯ МБОУ ДО ДЮСШ</a:t>
            </a:r>
            <a:endParaRPr lang="ru-RU" sz="2800" b="1" dirty="0">
              <a:solidFill>
                <a:schemeClr val="accent3"/>
              </a:solidFill>
              <a:latin typeface="Constantia" pitchFamily="18" charset="0"/>
            </a:endParaRPr>
          </a:p>
        </p:txBody>
      </p:sp>
      <p:pic>
        <p:nvPicPr>
          <p:cNvPr id="106499" name="Picture 3" descr="C:\Users\5B13~1\AppData\Local\Temp\Rar$DIa4812.29008\IMG_20240604_224158_7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928670"/>
            <a:ext cx="2933409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0" name="Picture 4" descr="C:\Users\5B13~1\AppData\Local\Temp\Rar$DIa4812.32406\IMG_20240604_224158_8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5286388" cy="397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ЮСШ\Downloads\20240605_085234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2" y="0"/>
            <a:ext cx="8830760" cy="662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3464</TotalTime>
  <Words>358</Words>
  <Application>Microsoft Office PowerPoint</Application>
  <PresentationFormat>Экран (4:3)</PresentationFormat>
  <Paragraphs>128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Слайд 1</vt:lpstr>
      <vt:lpstr>Слайд 2</vt:lpstr>
      <vt:lpstr>Реализация образовательных программ  по 7 видам спорта – 582 учащихся</vt:lpstr>
      <vt:lpstr>Доля обучающихся по видам спорта</vt:lpstr>
      <vt:lpstr>Специализация по видам спорта</vt:lpstr>
      <vt:lpstr>Слайд 6</vt:lpstr>
      <vt:lpstr>   Доля спортивно-оздоровительного этапа, начальной подготовки и учебно-тренировочного этапа</vt:lpstr>
      <vt:lpstr>ДОСТИЖЕНИЯ МБОУ ДО ДЮСШ</vt:lpstr>
      <vt:lpstr>Слайд 9</vt:lpstr>
      <vt:lpstr>Мероприятия разного уровня соревнований  МБОУ ДО ДЮСШ за 2023-2024 учебный год </vt:lpstr>
      <vt:lpstr>Победители и призеры разного уровня соревнований за 2023-2024 учебный год </vt:lpstr>
      <vt:lpstr>Слайд 12</vt:lpstr>
      <vt:lpstr>Слайд 13</vt:lpstr>
      <vt:lpstr>СЕТЕВОЕ ВЗАИМОДЕЙСТВИЕ</vt:lpstr>
      <vt:lpstr>    Кадровый состав – 14 тренеров-преподавателей</vt:lpstr>
      <vt:lpstr>Госпаблик</vt:lpstr>
      <vt:lpstr>ПРЕДПИСАНИЯ, ЖАЛОБЫ</vt:lpstr>
      <vt:lpstr>Материально-техническая база</vt:lpstr>
      <vt:lpstr>Слайд 19</vt:lpstr>
      <vt:lpstr>Слайд 20</vt:lpstr>
      <vt:lpstr>Слайд 21</vt:lpstr>
      <vt:lpstr>Слайд 22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ДЮСШ</cp:lastModifiedBy>
  <cp:revision>345</cp:revision>
  <cp:lastPrinted>2014-02-06T05:58:38Z</cp:lastPrinted>
  <dcterms:created xsi:type="dcterms:W3CDTF">2009-08-16T05:19:03Z</dcterms:created>
  <dcterms:modified xsi:type="dcterms:W3CDTF">2024-06-05T01:29:00Z</dcterms:modified>
</cp:coreProperties>
</file>