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303" r:id="rId2"/>
    <p:sldId id="302" r:id="rId3"/>
    <p:sldId id="290" r:id="rId4"/>
    <p:sldId id="313" r:id="rId5"/>
    <p:sldId id="291" r:id="rId6"/>
    <p:sldId id="270" r:id="rId7"/>
    <p:sldId id="305" r:id="rId8"/>
    <p:sldId id="27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18" r:id="rId19"/>
    <p:sldId id="321" r:id="rId20"/>
    <p:sldId id="320" r:id="rId21"/>
    <p:sldId id="319" r:id="rId22"/>
    <p:sldId id="304" r:id="rId23"/>
    <p:sldId id="324" r:id="rId24"/>
    <p:sldId id="314" r:id="rId25"/>
    <p:sldId id="316" r:id="rId26"/>
    <p:sldId id="330" r:id="rId27"/>
    <p:sldId id="331" r:id="rId28"/>
    <p:sldId id="334" r:id="rId29"/>
    <p:sldId id="333" r:id="rId30"/>
    <p:sldId id="335" r:id="rId31"/>
    <p:sldId id="306" r:id="rId32"/>
    <p:sldId id="308" r:id="rId33"/>
    <p:sldId id="322" r:id="rId34"/>
    <p:sldId id="323" r:id="rId35"/>
    <p:sldId id="329" r:id="rId36"/>
    <p:sldId id="309" r:id="rId37"/>
    <p:sldId id="336" r:id="rId38"/>
    <p:sldId id="311" r:id="rId39"/>
    <p:sldId id="312" r:id="rId40"/>
    <p:sldId id="325" r:id="rId41"/>
    <p:sldId id="326" r:id="rId42"/>
    <p:sldId id="327" r:id="rId43"/>
    <p:sldId id="328" r:id="rId44"/>
    <p:sldId id="33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58" autoAdjust="0"/>
    <p:restoredTop sz="78046" autoAdjust="0"/>
  </p:normalViewPr>
  <p:slideViewPr>
    <p:cSldViewPr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Призовые места</c:v>
                </c:pt>
              </c:strCache>
            </c:strRef>
          </c:tx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Муниципальные</c:v>
                </c:pt>
                <c:pt idx="1">
                  <c:v>Региональные</c:v>
                </c:pt>
                <c:pt idx="2">
                  <c:v>Межрегиональный</c:v>
                </c:pt>
                <c:pt idx="3">
                  <c:v>Федеральный</c:v>
                </c:pt>
                <c:pt idx="4">
                  <c:v>Международный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</c:v>
                </c:pt>
                <c:pt idx="1">
                  <c:v>2</c:v>
                </c:pt>
                <c:pt idx="2">
                  <c:v>64</c:v>
                </c:pt>
                <c:pt idx="3">
                  <c:v>0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08-4FF4-BB5E-F7DDEAB3B5E0}"/>
            </c:ext>
          </c:extLst>
        </c:ser>
        <c:dLbls>
          <c:showVal val="1"/>
        </c:dLbls>
        <c:axId val="127111168"/>
        <c:axId val="127112704"/>
      </c:barChart>
      <c:catAx>
        <c:axId val="1271111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ru-RU"/>
          </a:p>
        </c:txPr>
        <c:crossAx val="127112704"/>
        <c:crosses val="autoZero"/>
        <c:auto val="1"/>
        <c:lblAlgn val="ctr"/>
        <c:lblOffset val="100"/>
      </c:catAx>
      <c:valAx>
        <c:axId val="127112704"/>
        <c:scaling>
          <c:orientation val="minMax"/>
        </c:scaling>
        <c:axPos val="l"/>
        <c:majorGridlines/>
        <c:numFmt formatCode="General" sourceLinked="1"/>
        <c:tickLblPos val="nextTo"/>
        <c:crossAx val="12711116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B49F9-1D25-49F3-B32B-C97EFAEF3726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C5207-EC5D-4F9F-BB65-D89ED1AA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C5207-EC5D-4F9F-BB65-D89ED1AAC7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C5207-EC5D-4F9F-BB65-D89ED1AAC7C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b="1" i="1" dirty="0" smtClean="0">
                <a:solidFill>
                  <a:srgbClr val="0070C0"/>
                </a:solidFill>
              </a:rPr>
              <a:t>Отчет МАОУДО «ЦНК «Баяр»    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        за 2023-2024учебный год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рабочий стол\лого пнг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285860"/>
            <a:ext cx="8072494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Вокальная студия «Баяр»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Вокальная студия «Баяр</a:t>
            </a:r>
            <a:r>
              <a:rPr lang="ru-RU" sz="2000" b="1" dirty="0" smtClean="0"/>
              <a:t>» </a:t>
            </a:r>
            <a:r>
              <a:rPr lang="ru-RU" sz="2000" dirty="0" smtClean="0"/>
              <a:t>- развитие эмоциональности интеллекта и коммуникативных особенностей учащихся, посредством хорового и индивидуального пения.</a:t>
            </a:r>
          </a:p>
          <a:p>
            <a:r>
              <a:rPr lang="ru-RU" sz="2000" dirty="0" smtClean="0"/>
              <a:t> В объединении занимаются учащиеся начального, среднего, старшего звена ОУ города. </a:t>
            </a:r>
          </a:p>
          <a:p>
            <a:pPr>
              <a:buNone/>
            </a:pPr>
            <a:r>
              <a:rPr lang="ru-RU" sz="2000" dirty="0" smtClean="0"/>
              <a:t>    </a:t>
            </a:r>
          </a:p>
          <a:p>
            <a:r>
              <a:rPr lang="ru-RU" sz="2200" dirty="0" smtClean="0"/>
              <a:t>Количество учащихся на начало учебного года- 28</a:t>
            </a:r>
          </a:p>
          <a:p>
            <a:r>
              <a:rPr lang="ru-RU" sz="2200" dirty="0" smtClean="0"/>
              <a:t>Количество учащихся на конец учебного года- 26</a:t>
            </a:r>
          </a:p>
          <a:p>
            <a:pPr>
              <a:buNone/>
            </a:pPr>
            <a:r>
              <a:rPr lang="ru-RU" sz="2200" dirty="0" smtClean="0"/>
              <a:t>       </a:t>
            </a:r>
            <a:r>
              <a:rPr lang="ru-RU" sz="2200" dirty="0" smtClean="0">
                <a:solidFill>
                  <a:srgbClr val="0070C0"/>
                </a:solidFill>
              </a:rPr>
              <a:t>Педагог</a:t>
            </a:r>
            <a:r>
              <a:rPr lang="ru-RU" sz="2200" dirty="0" smtClean="0"/>
              <a:t> Мальцева Елена </a:t>
            </a:r>
            <a:r>
              <a:rPr lang="ru-RU" sz="2200" dirty="0" err="1" smtClean="0"/>
              <a:t>Майоровна</a:t>
            </a:r>
            <a:endParaRPr lang="ru-RU" sz="2200" dirty="0" smtClean="0"/>
          </a:p>
          <a:p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_20240506_165306_5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2968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</a:t>
            </a:r>
            <a:r>
              <a:rPr lang="ru-RU" sz="3600" b="1" dirty="0" smtClean="0">
                <a:solidFill>
                  <a:srgbClr val="FF0000"/>
                </a:solidFill>
              </a:rPr>
              <a:t>Студия танца «Баяр»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Студия танца «Баяр» </a:t>
            </a:r>
            <a:r>
              <a:rPr lang="ru-RU" sz="2000" b="1" dirty="0" smtClean="0"/>
              <a:t>– </a:t>
            </a:r>
            <a:r>
              <a:rPr lang="ru-RU" sz="2000" dirty="0" smtClean="0"/>
              <a:t>направлена на обучение учащихся основам хореографического искусства, развитие общефизических, артистических, исполнительских способностей. </a:t>
            </a:r>
          </a:p>
          <a:p>
            <a:r>
              <a:rPr lang="ru-RU" sz="2000" dirty="0" smtClean="0"/>
              <a:t>В объединении занимаются учащиеся дошкольного, начального и среднего звена ОУ города.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Количество учащихся на начало учебного года- 76</a:t>
            </a:r>
          </a:p>
          <a:p>
            <a:r>
              <a:rPr lang="ru-RU" sz="2000" dirty="0" smtClean="0"/>
              <a:t>Количество учащихся на конец учебного года- 75</a:t>
            </a:r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rgbClr val="0070C0"/>
                </a:solidFill>
              </a:rPr>
              <a:t>Педагог</a:t>
            </a:r>
            <a:r>
              <a:rPr lang="ru-RU" sz="2000" dirty="0" smtClean="0"/>
              <a:t> </a:t>
            </a:r>
            <a:r>
              <a:rPr lang="ru-RU" sz="2000" dirty="0" err="1" smtClean="0"/>
              <a:t>Базаржапова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Дулма</a:t>
            </a:r>
            <a:r>
              <a:rPr lang="ru-RU" sz="2000" dirty="0" smtClean="0"/>
              <a:t> </a:t>
            </a:r>
            <a:r>
              <a:rPr lang="ru-RU" sz="2000" dirty="0" err="1" smtClean="0"/>
              <a:t>Мижидовна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Количество учащихся на начало учебного года- 85</a:t>
            </a:r>
          </a:p>
          <a:p>
            <a:r>
              <a:rPr lang="ru-RU" sz="2000" dirty="0" smtClean="0"/>
              <a:t>Количество учащихся на конец учебного года- 82</a:t>
            </a:r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rgbClr val="0070C0"/>
                </a:solidFill>
              </a:rPr>
              <a:t>Педагог</a:t>
            </a:r>
            <a:r>
              <a:rPr lang="ru-RU" sz="2000" dirty="0" smtClean="0"/>
              <a:t> </a:t>
            </a:r>
            <a:r>
              <a:rPr lang="ru-RU" sz="2000" dirty="0" err="1" smtClean="0"/>
              <a:t>Ихисеева</a:t>
            </a:r>
            <a:r>
              <a:rPr lang="ru-RU" sz="2000" dirty="0" smtClean="0"/>
              <a:t> Мария </a:t>
            </a:r>
            <a:r>
              <a:rPr lang="ru-RU" sz="2000" dirty="0" err="1" smtClean="0"/>
              <a:t>Кимовна</a:t>
            </a: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_20240506_165104_2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782957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     </a:t>
            </a:r>
            <a:r>
              <a:rPr lang="ru-RU" sz="3600" b="1" dirty="0" smtClean="0">
                <a:solidFill>
                  <a:srgbClr val="FF0000"/>
                </a:solidFill>
              </a:rPr>
              <a:t>Техническое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«Робототехника»</a:t>
            </a:r>
            <a:r>
              <a:rPr lang="ru-RU" sz="2200" dirty="0" smtClean="0">
                <a:solidFill>
                  <a:srgbClr val="FF0000"/>
                </a:solidFill>
              </a:rPr>
              <a:t>- </a:t>
            </a:r>
            <a:r>
              <a:rPr lang="ru-RU" sz="2200" dirty="0" smtClean="0"/>
              <a:t>всестороннее развитие личности обучающегося: развитие навыков конструирования, развитие логического мышления, мотивация к изучению наук естественно – научного цикла: информатики, математики. </a:t>
            </a:r>
          </a:p>
          <a:p>
            <a:r>
              <a:rPr lang="ru-RU" sz="2200" dirty="0" smtClean="0"/>
              <a:t>В объединении занимаются учащиеся среднего и старшего звена ОУ города. </a:t>
            </a:r>
          </a:p>
          <a:p>
            <a:endParaRPr lang="ru-RU" sz="2200" dirty="0" smtClean="0"/>
          </a:p>
          <a:p>
            <a:r>
              <a:rPr lang="ru-RU" sz="2200" dirty="0" smtClean="0"/>
              <a:t>Количество учащихся на начало учебного года- 18</a:t>
            </a:r>
          </a:p>
          <a:p>
            <a:r>
              <a:rPr lang="ru-RU" sz="2200" dirty="0" smtClean="0"/>
              <a:t>Количество учащихся на конец учебного года- 19</a:t>
            </a:r>
          </a:p>
          <a:p>
            <a:pPr>
              <a:buNone/>
            </a:pPr>
            <a:r>
              <a:rPr lang="ru-RU" sz="2000" dirty="0" smtClean="0"/>
              <a:t>   Общеобразовательная программа выполнена на 95%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   </a:t>
            </a: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         Педагог</a:t>
            </a:r>
            <a:r>
              <a:rPr lang="ru-RU" sz="2200" dirty="0" smtClean="0"/>
              <a:t> </a:t>
            </a:r>
            <a:r>
              <a:rPr lang="ru-RU" sz="2200" dirty="0" err="1" smtClean="0"/>
              <a:t>Бадмацыренов</a:t>
            </a:r>
            <a:r>
              <a:rPr lang="ru-RU" sz="2200" dirty="0" smtClean="0"/>
              <a:t> </a:t>
            </a:r>
            <a:r>
              <a:rPr lang="ru-RU" sz="2200" dirty="0" err="1" smtClean="0"/>
              <a:t>Доржо</a:t>
            </a:r>
            <a:r>
              <a:rPr lang="ru-RU" sz="2200" dirty="0" smtClean="0"/>
              <a:t> </a:t>
            </a:r>
            <a:r>
              <a:rPr lang="ru-RU" sz="2200" dirty="0" err="1" smtClean="0"/>
              <a:t>Бимбаевич</a:t>
            </a:r>
            <a:endParaRPr lang="ru-RU" sz="2200" dirty="0" smtClean="0"/>
          </a:p>
          <a:p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IMG_20240506_165052_7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18676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                 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          </a:t>
            </a:r>
            <a:r>
              <a:rPr lang="ru-RU" sz="4400" b="1" dirty="0" smtClean="0">
                <a:solidFill>
                  <a:srgbClr val="FF0000"/>
                </a:solidFill>
              </a:rPr>
              <a:t>«Техническое»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Шахматы -</a:t>
            </a:r>
            <a:r>
              <a:rPr lang="ru-RU" sz="2800" b="1" dirty="0" smtClean="0"/>
              <a:t> </a:t>
            </a:r>
            <a:r>
              <a:rPr lang="ru-RU" sz="2800" dirty="0" smtClean="0"/>
              <a:t>развитие интеллектуальных способностей детей при обучении игре в шахматы. 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000" dirty="0" smtClean="0"/>
              <a:t>В объединении занимаются учащиеся начального, среднего, звена ОУ города. </a:t>
            </a:r>
          </a:p>
          <a:p>
            <a:endParaRPr lang="ru-RU" sz="2000" dirty="0" smtClean="0"/>
          </a:p>
          <a:p>
            <a:r>
              <a:rPr lang="ru-RU" sz="2000" dirty="0" smtClean="0"/>
              <a:t>Количество учащихся на начало учебного года- 24</a:t>
            </a:r>
          </a:p>
          <a:p>
            <a:r>
              <a:rPr lang="ru-RU" sz="2000" dirty="0" smtClean="0"/>
              <a:t>Количество учащихся на конец учебного года- 24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rgbClr val="0070C0"/>
                </a:solidFill>
              </a:rPr>
              <a:t>Педагог</a:t>
            </a:r>
            <a:r>
              <a:rPr lang="ru-RU" sz="2000" dirty="0" smtClean="0"/>
              <a:t> </a:t>
            </a:r>
            <a:r>
              <a:rPr lang="ru-RU" sz="2000" dirty="0" err="1" smtClean="0"/>
              <a:t>Бадмацыренов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Доржо</a:t>
            </a:r>
            <a:r>
              <a:rPr lang="ru-RU" sz="2000" dirty="0" smtClean="0"/>
              <a:t> </a:t>
            </a:r>
            <a:r>
              <a:rPr lang="ru-RU" sz="2000" dirty="0" err="1" smtClean="0"/>
              <a:t>Бимбаевич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IMG_20240506_164901_7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571900" cy="3429024"/>
          </a:xfrm>
          <a:prstGeom prst="rect">
            <a:avLst/>
          </a:prstGeom>
          <a:noFill/>
        </p:spPr>
      </p:pic>
      <p:pic>
        <p:nvPicPr>
          <p:cNvPr id="1026" name="Picture 2" descr="D:\рабочий стол\IMG_20240604_164615_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4214842" cy="3429024"/>
          </a:xfrm>
          <a:prstGeom prst="rect">
            <a:avLst/>
          </a:prstGeom>
          <a:noFill/>
        </p:spPr>
      </p:pic>
      <p:pic>
        <p:nvPicPr>
          <p:cNvPr id="1027" name="Picture 3" descr="D:\рабочий стол\IMG_20240604_164623_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14752"/>
            <a:ext cx="528641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  </a:t>
            </a:r>
            <a:r>
              <a:rPr lang="ru-RU" sz="2400" b="1" i="1" dirty="0" smtClean="0">
                <a:solidFill>
                  <a:srgbClr val="FF0000"/>
                </a:solidFill>
              </a:rPr>
              <a:t>4. Туристско-краеведческая: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1900" dirty="0" smtClean="0">
                <a:solidFill>
                  <a:srgbClr val="002060"/>
                </a:solidFill>
              </a:rPr>
              <a:t>В данном направлении реализуется: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              - экскурсионная программа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                Музей – театр «Кочевник»</a:t>
            </a:r>
            <a:endParaRPr lang="ru-RU" sz="19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 smtClean="0"/>
              <a:t>          </a:t>
            </a:r>
            <a:r>
              <a:rPr lang="ru-RU" i="1" dirty="0" smtClean="0">
                <a:solidFill>
                  <a:srgbClr val="FF0000"/>
                </a:solidFill>
              </a:rPr>
              <a:t>Цели и задачи данной программы: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1600" dirty="0" smtClean="0"/>
              <a:t>Знакомство с традиционной бурятской культурой;</a:t>
            </a:r>
          </a:p>
          <a:p>
            <a:r>
              <a:rPr lang="ru-RU" sz="1600" dirty="0" smtClean="0"/>
              <a:t>- Воспитание патриотизма, любви к родному краю, формирование толерантного сознания, чувство сопричастности к природе, к духовным ценностям народа у подрастающего поколения</a:t>
            </a:r>
          </a:p>
          <a:p>
            <a:r>
              <a:rPr lang="ru-RU" sz="1600" dirty="0" smtClean="0"/>
              <a:t>Данная программа представляет собой особую форму экскурсионной деятельности в бурятском жилище </a:t>
            </a:r>
            <a:r>
              <a:rPr lang="ru-RU" sz="1600" dirty="0" err="1" smtClean="0"/>
              <a:t>гэр</a:t>
            </a:r>
            <a:r>
              <a:rPr lang="ru-RU" sz="1600" dirty="0" smtClean="0"/>
              <a:t> – юрта, при которой происходит процесс «Погружения в культуру». Программа рассчитана на детей детских садов, для учащихся школ и гостей города.</a:t>
            </a:r>
          </a:p>
          <a:p>
            <a:pPr>
              <a:buNone/>
            </a:pPr>
            <a:r>
              <a:rPr lang="ru-RU" sz="1900" dirty="0" smtClean="0"/>
              <a:t>- </a:t>
            </a:r>
            <a:r>
              <a:rPr lang="ru-RU" sz="1600" dirty="0" smtClean="0"/>
              <a:t>Количество проведенных экскурсий за учебный год – 27 (521 чел</a:t>
            </a:r>
            <a:r>
              <a:rPr lang="ru-RU" sz="1600" b="1" dirty="0" smtClean="0"/>
              <a:t>.)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Количество проведенных выставок – 12 (208 чел.)</a:t>
            </a:r>
          </a:p>
          <a:p>
            <a:pPr>
              <a:buNone/>
            </a:pPr>
            <a:r>
              <a:rPr lang="ru-RU" sz="1600" dirty="0" smtClean="0"/>
              <a:t>       (по робототехнике)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0715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</a:t>
            </a:r>
            <a:r>
              <a:rPr lang="ru-RU" sz="2700" b="1" i="1" dirty="0" smtClean="0">
                <a:solidFill>
                  <a:srgbClr val="FF0000"/>
                </a:solidFill>
              </a:rPr>
              <a:t>Экскурсионная программа</a:t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              Музей – театр «Кочевник»</a:t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endParaRPr lang="ru-RU" sz="27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b="1" i="1" dirty="0" smtClean="0">
                <a:solidFill>
                  <a:srgbClr val="002060"/>
                </a:solidFill>
              </a:rPr>
              <a:t>В гостях  у хозяйки юрты побывали гости</a:t>
            </a:r>
            <a:r>
              <a:rPr lang="ru-RU" sz="1800" dirty="0" smtClean="0"/>
              <a:t>: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Детский сад «Подснежник»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Детский сад «Брусничка»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Детский сад «Теремок»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Детский сад «Золотой ключик»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Детский сад «Серебряное копытце»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МАОУ Лицей №6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МАОУ ДО ШТЭО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Детский сад  №230 ОАО «РЖД»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МАОУ СОШ №11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МАОУ Гимназия №5</a:t>
            </a:r>
          </a:p>
          <a:p>
            <a:endParaRPr lang="ru-RU" sz="18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Количество проведенных экскурсий за учебный год – 27(521 чел</a:t>
            </a:r>
            <a:r>
              <a:rPr lang="ru-RU" sz="1800" b="1" dirty="0" smtClean="0">
                <a:solidFill>
                  <a:srgbClr val="C00000"/>
                </a:solidFill>
              </a:rPr>
              <a:t>.) </a:t>
            </a:r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Основная образовательная цель   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   на 2023-2024 учебный год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«Создание современной образовательной среды, обеспечивающей высокое качество и конкурентоспособность национального образования путем развития информационной системы, подключения детей к проектированию собственной образовательной деятельности участию в разработке и реализации социально-культурных  проектов, направленных на сохранение и развитие национальных, природных и культурных богатств, на гармонизацию отношений в мире, в процессе которого ребенок получает  опыт социального взаимодействия в интегрирующемся, многонациональном, поликультурном мире, развивается как гармоничная, социально ответственная личность».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Выставка по робототехнике в дошкольных учреждениях города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рабочий стол\IMG_20240604_155022_0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3"/>
            <a:ext cx="2686040" cy="1714512"/>
          </a:xfrm>
          <a:prstGeom prst="rect">
            <a:avLst/>
          </a:prstGeom>
          <a:noFill/>
        </p:spPr>
      </p:pic>
      <p:pic>
        <p:nvPicPr>
          <p:cNvPr id="2052" name="Picture 4" descr="D:\рабочий стол\IMG_20240604_154824_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2357454" cy="1643074"/>
          </a:xfrm>
          <a:prstGeom prst="rect">
            <a:avLst/>
          </a:prstGeom>
          <a:noFill/>
        </p:spPr>
      </p:pic>
      <p:pic>
        <p:nvPicPr>
          <p:cNvPr id="2053" name="Picture 5" descr="D:\рабочий стол\IMG_20240604_154838_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71612"/>
            <a:ext cx="2214578" cy="1714512"/>
          </a:xfrm>
          <a:prstGeom prst="rect">
            <a:avLst/>
          </a:prstGeom>
          <a:noFill/>
        </p:spPr>
      </p:pic>
      <p:pic>
        <p:nvPicPr>
          <p:cNvPr id="2055" name="Picture 7" descr="D:\рабочий стол\IMG_20240604_154940_5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429000"/>
            <a:ext cx="3571900" cy="2928934"/>
          </a:xfrm>
          <a:prstGeom prst="rect">
            <a:avLst/>
          </a:prstGeom>
          <a:noFill/>
        </p:spPr>
      </p:pic>
      <p:pic>
        <p:nvPicPr>
          <p:cNvPr id="2056" name="Picture 8" descr="D:\рабочий стол\IMG_20240604_154910_8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429000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i="1" dirty="0" smtClean="0">
                <a:solidFill>
                  <a:srgbClr val="FF0000"/>
                </a:solidFill>
              </a:rPr>
              <a:t>Сетевое взаимодействие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C00000"/>
                </a:solidFill>
              </a:rPr>
              <a:t>Социально-партнёрские взаимодействия «ЦНК «Баяр»</a:t>
            </a:r>
            <a:r>
              <a:rPr lang="ru-RU" dirty="0" smtClean="0"/>
              <a:t>:</a:t>
            </a:r>
          </a:p>
          <a:p>
            <a:r>
              <a:rPr lang="ru-RU" sz="2600" i="1" dirty="0" smtClean="0">
                <a:solidFill>
                  <a:srgbClr val="002060"/>
                </a:solidFill>
              </a:rPr>
              <a:t>Заключены договора о сетевой форме реализации образовательных программ с МАДОУ ясли-сад «Подснежник», МАДОУ «Северобайкальский центр развития ребенка» детский сад «Золотой ключик», МАДОУ ДС «Брусничка», МАДОУ «Центр развития ребенка» ДС «Теремок», МАДОУ ДС комбинированного вида «Серебряное копытце», МАОУ СОШ №3, МАОУ Лицей №6, МАОУ СОШ №11.</a:t>
            </a:r>
          </a:p>
          <a:p>
            <a:pPr>
              <a:buNone/>
            </a:pPr>
            <a:endParaRPr lang="ru-RU" sz="2600" i="1" dirty="0" smtClean="0">
              <a:solidFill>
                <a:srgbClr val="002060"/>
              </a:solidFill>
            </a:endParaRPr>
          </a:p>
          <a:p>
            <a:r>
              <a:rPr lang="ru-RU" sz="2600" i="1" dirty="0" smtClean="0">
                <a:solidFill>
                  <a:srgbClr val="002060"/>
                </a:solidFill>
              </a:rPr>
              <a:t>Более 10 лет продолжается гуманитарное сотрудничество МАОУДО «ЦНК «Баяр» и Международной Ассоциации культурного туризма (Монголия). В 2023-2024 учебном году планируются совместное мероприятие: «</a:t>
            </a:r>
            <a:r>
              <a:rPr lang="en-US" sz="2600" i="1" dirty="0" smtClean="0">
                <a:solidFill>
                  <a:srgbClr val="002060"/>
                </a:solidFill>
              </a:rPr>
              <a:t>XX</a:t>
            </a:r>
            <a:r>
              <a:rPr lang="ru-RU" sz="2600" i="1" dirty="0" smtClean="0">
                <a:solidFill>
                  <a:srgbClr val="002060"/>
                </a:solidFill>
              </a:rPr>
              <a:t> Международные интеллектуальные игры» (26-30 октября) в г.Улан-Батор (Монголия).Участие детей в Международном   фестивале  детского творчества «</a:t>
            </a:r>
            <a:r>
              <a:rPr lang="ru-RU" sz="2600" i="1" dirty="0" err="1" smtClean="0">
                <a:solidFill>
                  <a:srgbClr val="002060"/>
                </a:solidFill>
              </a:rPr>
              <a:t>Алтан</a:t>
            </a:r>
            <a:r>
              <a:rPr lang="ru-RU" sz="2600" i="1" dirty="0" smtClean="0">
                <a:solidFill>
                  <a:srgbClr val="002060"/>
                </a:solidFill>
              </a:rPr>
              <a:t> </a:t>
            </a:r>
            <a:r>
              <a:rPr lang="ru-RU" sz="2600" i="1" dirty="0" err="1" smtClean="0">
                <a:solidFill>
                  <a:srgbClr val="002060"/>
                </a:solidFill>
              </a:rPr>
              <a:t>гадас</a:t>
            </a:r>
            <a:r>
              <a:rPr lang="ru-RU" sz="2600" i="1" dirty="0" smtClean="0">
                <a:solidFill>
                  <a:srgbClr val="002060"/>
                </a:solidFill>
              </a:rPr>
              <a:t>»,Международный  фестиваль – ярмарка«На Великом Чайном пути»в Монголии (весенние каникулы).В апреле-мае 2024</a:t>
            </a:r>
            <a:r>
              <a:rPr lang="en-US" sz="2600" i="1" dirty="0" smtClean="0">
                <a:solidFill>
                  <a:srgbClr val="002060"/>
                </a:solidFill>
              </a:rPr>
              <a:t> </a:t>
            </a:r>
            <a:r>
              <a:rPr lang="ru-RU" sz="2600" i="1" dirty="0" smtClean="0">
                <a:solidFill>
                  <a:srgbClr val="002060"/>
                </a:solidFill>
              </a:rPr>
              <a:t>года 3 Международный фестиваль-конкурс военно-патриотической песни «Катюша», в дистанционном формате.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Охват детей 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2023-2024учебный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На начало учебного года </a:t>
            </a:r>
            <a:r>
              <a:rPr lang="ru-RU" sz="2800" i="1" dirty="0" smtClean="0">
                <a:solidFill>
                  <a:srgbClr val="002060"/>
                </a:solidFill>
              </a:rPr>
              <a:t>в ЦНК «Баяр»  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начали работу 8 объединений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    41 группа /636 учащихся</a:t>
            </a:r>
          </a:p>
          <a:p>
            <a:r>
              <a:rPr lang="ru-RU" sz="2800" i="1" dirty="0" smtClean="0">
                <a:solidFill>
                  <a:srgbClr val="C00000"/>
                </a:solidFill>
              </a:rPr>
              <a:t>На конец учебного года </a:t>
            </a:r>
            <a:r>
              <a:rPr lang="ru-RU" sz="2800" i="1" dirty="0" smtClean="0">
                <a:solidFill>
                  <a:srgbClr val="002060"/>
                </a:solidFill>
              </a:rPr>
              <a:t>8 объединений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   41 группа/644учащихся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144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Оценка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образовательной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Количество учащихся – </a:t>
            </a:r>
            <a:r>
              <a:rPr lang="ru-RU" i="1" dirty="0" smtClean="0">
                <a:solidFill>
                  <a:srgbClr val="002060"/>
                </a:solidFill>
              </a:rPr>
              <a:t>644 человек (39групп),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обучающиеся в 2-х и более кружках – 109  человек, (физические лица – 535 человек)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-на базе ЦНК «Баяр» - 274 учащихся;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-на базе школ – 117 учащихся;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-на базе детских садов – 253учащихся;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Сохранность контингента учащихся на конец учебного года составила 101%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Общеобразовательные программы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выполнены на 93%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Наши проекты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I</a:t>
            </a:r>
            <a:r>
              <a:rPr lang="ru-RU" sz="2500" dirty="0" smtClean="0">
                <a:solidFill>
                  <a:srgbClr val="FF0000"/>
                </a:solidFill>
              </a:rPr>
              <a:t>. Праздник «День бурятского языка».</a:t>
            </a: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II</a:t>
            </a:r>
            <a:r>
              <a:rPr lang="ru-RU" sz="2500" dirty="0" smtClean="0">
                <a:solidFill>
                  <a:srgbClr val="FF0000"/>
                </a:solidFill>
              </a:rPr>
              <a:t>. «Игры Белого месяца»</a:t>
            </a:r>
          </a:p>
          <a:p>
            <a:pPr>
              <a:buNone/>
            </a:pPr>
            <a:r>
              <a:rPr lang="ru-RU" sz="2500" dirty="0" smtClean="0"/>
              <a:t>Виды конкурсов и соревнований:</a:t>
            </a:r>
          </a:p>
          <a:p>
            <a:pPr>
              <a:buNone/>
            </a:pPr>
            <a:r>
              <a:rPr lang="ru-RU" sz="2500" dirty="0" smtClean="0"/>
              <a:t>      1. Конкурс исполнителей народной и эстрадной песни (на бурятском языке).</a:t>
            </a:r>
          </a:p>
          <a:p>
            <a:pPr>
              <a:buNone/>
            </a:pPr>
            <a:r>
              <a:rPr lang="ru-RU" sz="2500" dirty="0" smtClean="0"/>
              <a:t>      2. Конкурс </a:t>
            </a:r>
            <a:r>
              <a:rPr lang="ru-RU" sz="2500" dirty="0" err="1" smtClean="0"/>
              <a:t>Юроолы</a:t>
            </a:r>
            <a:r>
              <a:rPr lang="ru-RU" sz="2500" dirty="0" smtClean="0"/>
              <a:t> – Благопожелания на бурятском языке.</a:t>
            </a:r>
          </a:p>
          <a:p>
            <a:pPr>
              <a:buNone/>
            </a:pPr>
            <a:r>
              <a:rPr lang="ru-RU" sz="2500" dirty="0" smtClean="0"/>
              <a:t>      3. Конкурс </a:t>
            </a:r>
            <a:r>
              <a:rPr lang="ru-RU" sz="2500" dirty="0" err="1" smtClean="0"/>
              <a:t>баатаров</a:t>
            </a:r>
            <a:r>
              <a:rPr lang="ru-RU" sz="2500" dirty="0" smtClean="0"/>
              <a:t> «</a:t>
            </a:r>
            <a:r>
              <a:rPr lang="ru-RU" sz="2500" dirty="0" err="1" smtClean="0"/>
              <a:t>ЭдирБаатар</a:t>
            </a:r>
            <a:r>
              <a:rPr lang="ru-RU" sz="2500" dirty="0" smtClean="0"/>
              <a:t>» </a:t>
            </a:r>
          </a:p>
          <a:p>
            <a:pPr>
              <a:buNone/>
            </a:pPr>
            <a:r>
              <a:rPr lang="ru-RU" sz="2500" dirty="0" smtClean="0"/>
              <a:t>      4. </a:t>
            </a:r>
            <a:r>
              <a:rPr lang="ru-RU" sz="2500" dirty="0" err="1" smtClean="0"/>
              <a:t>Шатар</a:t>
            </a:r>
            <a:r>
              <a:rPr lang="ru-RU" sz="2500" dirty="0" smtClean="0"/>
              <a:t> среди взрослого населения города.</a:t>
            </a:r>
          </a:p>
          <a:p>
            <a:pPr>
              <a:buNone/>
            </a:pPr>
            <a:r>
              <a:rPr lang="ru-RU" sz="2500" dirty="0" smtClean="0"/>
              <a:t>      5. Шахматы среди учащихся образовательных учреждений.</a:t>
            </a:r>
          </a:p>
          <a:p>
            <a:pPr>
              <a:buNone/>
            </a:pPr>
            <a:r>
              <a:rPr lang="ru-RU" sz="2500" dirty="0" smtClean="0"/>
              <a:t>      6. Интеллектуальные игры: «Логические задачи и головоломки».</a:t>
            </a:r>
          </a:p>
          <a:p>
            <a:pPr>
              <a:buNone/>
            </a:pPr>
            <a:r>
              <a:rPr lang="ru-RU" sz="2500" dirty="0" smtClean="0"/>
              <a:t>      7. Национальная бурятская борьба «</a:t>
            </a:r>
            <a:r>
              <a:rPr lang="ru-RU" sz="2500" dirty="0" err="1" smtClean="0"/>
              <a:t>Бухэбарилдаан</a:t>
            </a:r>
            <a:r>
              <a:rPr lang="ru-RU" sz="2500" dirty="0" smtClean="0"/>
              <a:t>».</a:t>
            </a:r>
          </a:p>
          <a:p>
            <a:pPr>
              <a:buNone/>
            </a:pPr>
            <a:r>
              <a:rPr lang="ru-RU" sz="2500" dirty="0" smtClean="0"/>
              <a:t>      8. Состязания мужчин «</a:t>
            </a:r>
            <a:r>
              <a:rPr lang="en-US" sz="2500" dirty="0" smtClean="0"/>
              <a:t>h</a:t>
            </a:r>
            <a:r>
              <a:rPr lang="ru-RU" sz="2500" dirty="0" err="1" smtClean="0"/>
              <a:t>ээршааха</a:t>
            </a:r>
            <a:r>
              <a:rPr lang="ru-RU" sz="2500" b="1" dirty="0" smtClean="0"/>
              <a:t>»</a:t>
            </a:r>
            <a:r>
              <a:rPr lang="ru-RU" sz="2500" dirty="0" smtClean="0"/>
              <a:t> (умение ударом кулака переломить кость).</a:t>
            </a:r>
          </a:p>
          <a:p>
            <a:pPr>
              <a:buNone/>
            </a:pPr>
            <a:r>
              <a:rPr lang="ru-RU" sz="2500" dirty="0" smtClean="0"/>
              <a:t>      9.Волейбол.</a:t>
            </a:r>
          </a:p>
          <a:p>
            <a:pPr>
              <a:buNone/>
            </a:pPr>
            <a:r>
              <a:rPr lang="ru-RU" sz="2500" dirty="0" smtClean="0"/>
              <a:t>     10.Бурятские игры «Шагай </a:t>
            </a:r>
            <a:r>
              <a:rPr lang="ru-RU" sz="2500" dirty="0" err="1" smtClean="0"/>
              <a:t>наадан</a:t>
            </a:r>
            <a:r>
              <a:rPr lang="ru-RU" sz="2500" dirty="0" smtClean="0"/>
              <a:t>», «</a:t>
            </a:r>
            <a:r>
              <a:rPr lang="ru-RU" sz="2500" dirty="0" err="1" smtClean="0"/>
              <a:t>Зоска</a:t>
            </a:r>
            <a:r>
              <a:rPr lang="ru-RU" sz="2500" dirty="0" smtClean="0"/>
              <a:t>».</a:t>
            </a:r>
          </a:p>
          <a:p>
            <a:pPr>
              <a:buNone/>
            </a:pPr>
            <a:r>
              <a:rPr lang="ru-RU" sz="2500" dirty="0" smtClean="0"/>
              <a:t> </a:t>
            </a: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III</a:t>
            </a:r>
            <a:r>
              <a:rPr lang="ru-RU" sz="2500" dirty="0" smtClean="0">
                <a:solidFill>
                  <a:srgbClr val="FF0000"/>
                </a:solidFill>
              </a:rPr>
              <a:t>. Городской шахматный турнир «</a:t>
            </a:r>
            <a:r>
              <a:rPr lang="ru-RU" sz="2500" dirty="0" err="1" smtClean="0">
                <a:solidFill>
                  <a:srgbClr val="FF0000"/>
                </a:solidFill>
              </a:rPr>
              <a:t>Алтан</a:t>
            </a:r>
            <a:r>
              <a:rPr lang="ru-RU" sz="2500" dirty="0" smtClean="0">
                <a:solidFill>
                  <a:srgbClr val="FF0000"/>
                </a:solidFill>
              </a:rPr>
              <a:t> </a:t>
            </a:r>
            <a:r>
              <a:rPr lang="ru-RU" sz="2500" dirty="0" err="1" smtClean="0">
                <a:solidFill>
                  <a:srgbClr val="FF0000"/>
                </a:solidFill>
              </a:rPr>
              <a:t>Хуу</a:t>
            </a:r>
            <a:r>
              <a:rPr lang="ru-RU" sz="2500" dirty="0" smtClean="0">
                <a:solidFill>
                  <a:srgbClr val="FF0000"/>
                </a:solidFill>
              </a:rPr>
              <a:t>»- «Золотая пешка»</a:t>
            </a: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IV</a:t>
            </a:r>
            <a:r>
              <a:rPr lang="ru-RU" sz="2500" dirty="0" smtClean="0">
                <a:solidFill>
                  <a:srgbClr val="FF0000"/>
                </a:solidFill>
              </a:rPr>
              <a:t>. Международные проекты </a:t>
            </a:r>
            <a:r>
              <a:rPr lang="ru-RU" sz="2500" dirty="0" err="1" smtClean="0">
                <a:solidFill>
                  <a:srgbClr val="FF0000"/>
                </a:solidFill>
              </a:rPr>
              <a:t>совместнос</a:t>
            </a:r>
            <a:r>
              <a:rPr lang="ru-RU" sz="2500" dirty="0" smtClean="0">
                <a:solidFill>
                  <a:srgbClr val="FF0000"/>
                </a:solidFill>
              </a:rPr>
              <a:t> Международной ассоциацией культурного туризма (МАКТ). </a:t>
            </a:r>
          </a:p>
          <a:p>
            <a:pPr lvl="0">
              <a:buNone/>
            </a:pPr>
            <a:r>
              <a:rPr lang="ru-RU" sz="2500" dirty="0" smtClean="0"/>
              <a:t>     Международный фестиваль - ярмарка «На Великом Чайном   пути».   </a:t>
            </a:r>
          </a:p>
          <a:p>
            <a:pPr lvl="0">
              <a:buNone/>
            </a:pPr>
            <a:r>
              <a:rPr lang="ru-RU" sz="2500" dirty="0" smtClean="0"/>
              <a:t>                        (</a:t>
            </a:r>
            <a:r>
              <a:rPr lang="ru-RU" sz="2500" dirty="0" err="1" smtClean="0"/>
              <a:t>очно</a:t>
            </a:r>
            <a:r>
              <a:rPr lang="ru-RU" sz="2500" dirty="0" smtClean="0"/>
              <a:t> Россия – Монголия – Китай)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i="1" dirty="0" smtClean="0">
                <a:solidFill>
                  <a:srgbClr val="FF0000"/>
                </a:solidFill>
              </a:rPr>
              <a:t>Успех каждого ребенка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2022 – 2023 учебном году, наше учреждение, стала участником федерального проекта «Успех каждого ребёнка» национального проекта «Образование». В рамках этого проекта создаются новые места по дополнительным общеобразовательным </a:t>
            </a:r>
            <a:r>
              <a:rPr lang="ru-RU" dirty="0" err="1" smtClean="0"/>
              <a:t>общеразвивающим</a:t>
            </a:r>
            <a:r>
              <a:rPr lang="ru-RU" dirty="0" smtClean="0"/>
              <a:t> программам: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«Традиции культуры и бурятский язык», </a:t>
            </a:r>
            <a:r>
              <a:rPr lang="ru-RU" dirty="0" smtClean="0"/>
              <a:t>социально – педагогической направленности;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«Студия танца «Баяр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, художественно – эстетического направления; 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«Робототехника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, технической направленности. </a:t>
            </a:r>
          </a:p>
          <a:p>
            <a:pPr>
              <a:buNone/>
            </a:pPr>
            <a:r>
              <a:rPr lang="ru-RU" dirty="0" smtClean="0"/>
              <a:t>              Всего зачислено 135 обучающихся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 </a:t>
            </a:r>
            <a:r>
              <a:rPr lang="ru-RU" dirty="0" smtClean="0"/>
              <a:t>в 2022 году получено новое оборудование на общую сумму 3 811 655,32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i="1" dirty="0" smtClean="0">
                <a:solidFill>
                  <a:srgbClr val="FF0000"/>
                </a:solidFill>
              </a:rPr>
              <a:t>Достижения учащихся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Дипломы 1,2.3 степеней получили 42 учащихся, сертификаты за участие 51 учащихся в городском конкурсе «День бурятского языка» </a:t>
            </a:r>
          </a:p>
          <a:p>
            <a:pPr>
              <a:buNone/>
            </a:pPr>
            <a:r>
              <a:rPr lang="ru-RU" dirty="0" smtClean="0"/>
              <a:t>- Дипломы 1,2.3 степеней получили 38 учащихся, сертификаты за участие 23 учащихся в городском конкурсе «Игры Белого месяца» </a:t>
            </a:r>
          </a:p>
          <a:p>
            <a:pPr>
              <a:buNone/>
            </a:pPr>
            <a:r>
              <a:rPr lang="ru-RU" dirty="0" smtClean="0"/>
              <a:t>-Дипломы 2 степени получили 12 учащихся в Городском фестивале-конкурсе Бамовской песни «БАМ в наших сердцах»</a:t>
            </a:r>
          </a:p>
          <a:p>
            <a:pPr>
              <a:buNone/>
            </a:pPr>
            <a:r>
              <a:rPr lang="ru-RU" dirty="0" smtClean="0"/>
              <a:t>-Дипломы 1,2,3 степеней получили 12 учащихся, сертификаты 16учащихся   в городском турнире по шахматам,посвящен.50-летию БАМ</a:t>
            </a:r>
          </a:p>
          <a:p>
            <a:pPr>
              <a:buNone/>
            </a:pPr>
            <a:r>
              <a:rPr lang="ru-RU" dirty="0" smtClean="0"/>
              <a:t>-Дипломы 1,2,3 степеней получили 4 учащихся в  Международном фестивале-конкурсе «На Великом чайном пути», г.Улан-Батор</a:t>
            </a:r>
          </a:p>
          <a:p>
            <a:pPr>
              <a:buNone/>
            </a:pPr>
            <a:r>
              <a:rPr lang="ru-RU" dirty="0" smtClean="0"/>
              <a:t>- Дипломы 1,2,3 степеней получили 23 учащихся, сертификаты за участие 10 учащихся   в Межрегиональном конкурсе «</a:t>
            </a:r>
            <a:r>
              <a:rPr lang="ru-RU" dirty="0" err="1" smtClean="0"/>
              <a:t>Гуламта</a:t>
            </a:r>
            <a:r>
              <a:rPr lang="ru-RU" dirty="0" smtClean="0"/>
              <a:t>». </a:t>
            </a:r>
          </a:p>
          <a:p>
            <a:pPr>
              <a:buNone/>
            </a:pPr>
            <a:r>
              <a:rPr lang="ru-RU" dirty="0" smtClean="0"/>
              <a:t> -Диплом 1-3 степени получили 2 учащихся, сертификаты за участие 5 учащихся в Республиканских олимпиадах по Робототехнике</a:t>
            </a:r>
          </a:p>
          <a:p>
            <a:pPr>
              <a:buNone/>
            </a:pPr>
            <a:r>
              <a:rPr lang="ru-RU" dirty="0" smtClean="0"/>
              <a:t>- Дипломы 1,2,3 степеней получили 6 учащихся, сертификат за участие 1 ученик в   Межрегиональном конкурсе «</a:t>
            </a:r>
            <a:r>
              <a:rPr lang="ru-RU" dirty="0" err="1" smtClean="0"/>
              <a:t>Бамбарууш</a:t>
            </a:r>
            <a:r>
              <a:rPr lang="ru-RU" dirty="0" smtClean="0"/>
              <a:t>» по бурятскому языку </a:t>
            </a:r>
          </a:p>
          <a:p>
            <a:pPr>
              <a:buNone/>
            </a:pPr>
            <a:r>
              <a:rPr lang="ru-RU" dirty="0" smtClean="0"/>
              <a:t>-Дипломы 1,2,3 степеней получили 9 учащихся в XXIII межрайонном конкурсе детского творчества «Да святится имя твоё!», посвященный  Всероссийскому «Дню матери»</a:t>
            </a:r>
          </a:p>
          <a:p>
            <a:pPr>
              <a:buNone/>
            </a:pPr>
            <a:r>
              <a:rPr lang="ru-RU" dirty="0" smtClean="0"/>
              <a:t>-Диплом 1 степеней получил 1 ученик, сертификаты 13учащихся   во Всероссийской акции «Посвящение учителям»  в рамках межведомственного культурно-образовательного проекта «Культура для школьников»</a:t>
            </a:r>
          </a:p>
          <a:p>
            <a:pPr>
              <a:buNone/>
            </a:pPr>
            <a:r>
              <a:rPr lang="ru-RU" dirty="0" smtClean="0"/>
              <a:t>-Дипломы 1,2, степеней получили 6 учащихся в городском фестивале  декоративно-прикладного и технического творчества «Одаренные дети- будущее </a:t>
            </a:r>
            <a:r>
              <a:rPr lang="ru-RU" dirty="0" err="1" smtClean="0"/>
              <a:t>БАМа</a:t>
            </a:r>
            <a:r>
              <a:rPr lang="ru-RU" dirty="0" smtClean="0"/>
              <a:t>»,посвящен.к 50-летию начало строительства БАМ</a:t>
            </a:r>
          </a:p>
          <a:p>
            <a:pPr>
              <a:buNone/>
            </a:pPr>
            <a:r>
              <a:rPr lang="ru-RU" dirty="0" smtClean="0"/>
              <a:t>- Диплом 2 степени получили Студия танца «Баяр» в  </a:t>
            </a:r>
            <a:r>
              <a:rPr lang="en-US" dirty="0" smtClean="0"/>
              <a:t>IV</a:t>
            </a:r>
            <a:r>
              <a:rPr lang="ru-RU" dirty="0" smtClean="0"/>
              <a:t> Международном заочном конкурсе хореографического искусства «Собираем таланты» </a:t>
            </a:r>
          </a:p>
          <a:p>
            <a:pPr>
              <a:buNone/>
            </a:pPr>
            <a:r>
              <a:rPr lang="ru-RU" dirty="0" smtClean="0"/>
              <a:t>- Диплом 1,2 степеней получили 12 учащихся </a:t>
            </a:r>
            <a:r>
              <a:rPr lang="en-US" dirty="0" smtClean="0"/>
              <a:t>IV</a:t>
            </a:r>
            <a:r>
              <a:rPr lang="ru-RU" dirty="0" smtClean="0"/>
              <a:t> Международном многожанровом конкурсе-финале ГРАН-ПРИ «</a:t>
            </a:r>
            <a:r>
              <a:rPr lang="en-US" dirty="0" err="1" smtClean="0"/>
              <a:t>TurgenevFest</a:t>
            </a:r>
            <a:r>
              <a:rPr lang="ru-RU" dirty="0" smtClean="0"/>
              <a:t>» и </a:t>
            </a:r>
            <a:r>
              <a:rPr lang="en-US" dirty="0" smtClean="0"/>
              <a:t>II</a:t>
            </a:r>
            <a:r>
              <a:rPr lang="ru-RU" dirty="0" smtClean="0"/>
              <a:t> Всероссийском фестивале народного творчества «Душа России»</a:t>
            </a:r>
          </a:p>
          <a:p>
            <a:pPr>
              <a:buNone/>
            </a:pPr>
            <a:r>
              <a:rPr lang="ru-RU" dirty="0" smtClean="0"/>
              <a:t>- Дипломы 1,2.3 степеней получили 26 учащихся, сертификаты за участие 6 учащихся в  Международных, Всероссийских , республиканских и межрайонных  конкурсах по ИЗО.</a:t>
            </a:r>
          </a:p>
          <a:p>
            <a:pPr>
              <a:buNone/>
            </a:pPr>
            <a:r>
              <a:rPr lang="ru-RU" cap="all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Международный многожанровый конкурс-фестиваль    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ГРАН-ПРИ «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Turgenev Fest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г. Москва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9710232C-8F5E-263F-1D29-73C9932A252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3" y="1571612"/>
            <a:ext cx="2643206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C7BC56-6ADB-D419-E6A2-6F7576D55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1571613"/>
            <a:ext cx="2428892" cy="235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7862DD-7357-9D61-556F-746AE88C6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7" y="4000504"/>
            <a:ext cx="250032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B45139-A99A-3213-303C-D27A037FD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1643050"/>
            <a:ext cx="339589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EDC626-AB17-27D6-6E18-72E0E09C42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3929066"/>
            <a:ext cx="335758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IMG_20240604_174538_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"/>
            <a:ext cx="3786214" cy="3571876"/>
          </a:xfrm>
          <a:prstGeom prst="rect">
            <a:avLst/>
          </a:prstGeom>
          <a:noFill/>
        </p:spPr>
      </p:pic>
      <p:pic>
        <p:nvPicPr>
          <p:cNvPr id="1027" name="Picture 3" descr="D:\рабочий стол\IMG_20240604_174614_0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0"/>
            <a:ext cx="2357454" cy="3571876"/>
          </a:xfrm>
          <a:prstGeom prst="rect">
            <a:avLst/>
          </a:prstGeom>
          <a:noFill/>
        </p:spPr>
      </p:pic>
      <p:pic>
        <p:nvPicPr>
          <p:cNvPr id="1029" name="Picture 5" descr="D:\рабочий стол\IMG_20240604_174654_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32" y="3500438"/>
            <a:ext cx="2214610" cy="3357562"/>
          </a:xfrm>
          <a:prstGeom prst="rect">
            <a:avLst/>
          </a:prstGeom>
          <a:noFill/>
        </p:spPr>
      </p:pic>
      <p:pic>
        <p:nvPicPr>
          <p:cNvPr id="1030" name="Picture 6" descr="D:\рабочий стол\IMG_20240604_174704_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2214578" cy="3214686"/>
          </a:xfrm>
          <a:prstGeom prst="rect">
            <a:avLst/>
          </a:prstGeom>
          <a:noFill/>
        </p:spPr>
      </p:pic>
      <p:pic>
        <p:nvPicPr>
          <p:cNvPr id="1031" name="Picture 7" descr="D:\рабочий стол\IMG_20240604_181526_8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71414"/>
            <a:ext cx="2214578" cy="3500462"/>
          </a:xfrm>
          <a:prstGeom prst="rect">
            <a:avLst/>
          </a:prstGeom>
          <a:noFill/>
        </p:spPr>
      </p:pic>
      <p:pic>
        <p:nvPicPr>
          <p:cNvPr id="1032" name="Picture 8" descr="D:\рабочий стол\IMG_20240604_181504_6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571876"/>
            <a:ext cx="2286016" cy="3286124"/>
          </a:xfrm>
          <a:prstGeom prst="rect">
            <a:avLst/>
          </a:prstGeom>
          <a:noFill/>
        </p:spPr>
      </p:pic>
      <p:pic>
        <p:nvPicPr>
          <p:cNvPr id="1033" name="Picture 9" descr="D:\рабочий стол\IMG_20240604_182014_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571876"/>
            <a:ext cx="2286016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Задачи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1.Мотивация ребенка на личностный и социальный успех - подключение к созданию индивидуальной траектории обучения, ориентация на создание конкретного персонального продукта – проекта, его публичную презентацию, в том числе в варианте «</a:t>
            </a:r>
            <a:r>
              <a:rPr lang="ru-RU" dirty="0" err="1" smtClean="0">
                <a:solidFill>
                  <a:srgbClr val="002060"/>
                </a:solidFill>
              </a:rPr>
              <a:t>Онлайн</a:t>
            </a:r>
            <a:r>
              <a:rPr lang="ru-RU" dirty="0" smtClean="0">
                <a:solidFill>
                  <a:srgbClr val="002060"/>
                </a:solidFill>
              </a:rPr>
              <a:t>».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Расширение пространства жизнедеятельности ребенка через развитие сетевого взаимодействия с организациями и учреждениями республики, региона, Международной Ассоциации культурного туризма (Монголия) путем активного участия в совместных культурно- образовательных проектах, в том числе в режиме в «</a:t>
            </a:r>
            <a:r>
              <a:rPr lang="ru-RU" dirty="0" err="1" smtClean="0">
                <a:solidFill>
                  <a:srgbClr val="002060"/>
                </a:solidFill>
              </a:rPr>
              <a:t>Онлайн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3.Внедрение цифровой образовательной среды (ЦОС) путем  формирования и развития информационного сайта и ресурса.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рабочий стол\шулунова\мои конкурсы\Скан Диплом2022г\2024\Бамбарууш 2024\Дахасов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496"/>
            <a:ext cx="2286016" cy="3571900"/>
          </a:xfrm>
          <a:prstGeom prst="rect">
            <a:avLst/>
          </a:prstGeom>
          <a:noFill/>
        </p:spPr>
      </p:pic>
      <p:pic>
        <p:nvPicPr>
          <p:cNvPr id="2051" name="Picture 3" descr="D:\рабочий стол\шулунова\мои конкурсы\Скан Диплом2022г\2024\Бамбарууш 2024\дондубо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2071702" cy="2571768"/>
          </a:xfrm>
          <a:prstGeom prst="rect">
            <a:avLst/>
          </a:prstGeom>
          <a:noFill/>
        </p:spPr>
      </p:pic>
      <p:pic>
        <p:nvPicPr>
          <p:cNvPr id="2053" name="Picture 5" descr="D:\рабочий стол\шулунова\мои конкурсы\Скан Диплом2022г\2024\2024- Фин.тур Гуламта\Германова Елена,1к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14620"/>
            <a:ext cx="1928825" cy="3571900"/>
          </a:xfrm>
          <a:prstGeom prst="rect">
            <a:avLst/>
          </a:prstGeom>
          <a:noFill/>
        </p:spPr>
      </p:pic>
      <p:pic>
        <p:nvPicPr>
          <p:cNvPr id="2056" name="Picture 8" descr="D:\рабочий стол\IMG_20240604_174930_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714620"/>
            <a:ext cx="2214578" cy="3571900"/>
          </a:xfrm>
          <a:prstGeom prst="rect">
            <a:avLst/>
          </a:prstGeom>
          <a:noFill/>
        </p:spPr>
      </p:pic>
      <p:pic>
        <p:nvPicPr>
          <p:cNvPr id="2057" name="Picture 9" descr="D:\рабочий стол\IMG_20240604_174916_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14290"/>
            <a:ext cx="2000264" cy="2500330"/>
          </a:xfrm>
          <a:prstGeom prst="rect">
            <a:avLst/>
          </a:prstGeom>
          <a:noFill/>
        </p:spPr>
      </p:pic>
      <p:pic>
        <p:nvPicPr>
          <p:cNvPr id="2058" name="Picture 10" descr="D:\рабочий стол\IMG_20240604_174900_8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42852"/>
            <a:ext cx="2214578" cy="2714644"/>
          </a:xfrm>
          <a:prstGeom prst="rect">
            <a:avLst/>
          </a:prstGeom>
          <a:noFill/>
        </p:spPr>
      </p:pic>
      <p:pic>
        <p:nvPicPr>
          <p:cNvPr id="2059" name="Picture 11" descr="D:\рабочий стол\IMG_20240604_174938_1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928934"/>
            <a:ext cx="1857388" cy="3500462"/>
          </a:xfrm>
          <a:prstGeom prst="rect">
            <a:avLst/>
          </a:prstGeom>
          <a:noFill/>
        </p:spPr>
      </p:pic>
      <p:pic>
        <p:nvPicPr>
          <p:cNvPr id="3" name="Picture 2" descr="D:\рабочий стол\IMG_20240604_181408_0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142852"/>
            <a:ext cx="214314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</a:t>
            </a:r>
            <a:r>
              <a:rPr lang="ru-RU" sz="5400" i="1" dirty="0" smtClean="0">
                <a:solidFill>
                  <a:srgbClr val="0070C0"/>
                </a:solidFill>
              </a:rPr>
              <a:t>ВК</a:t>
            </a:r>
            <a:r>
              <a:rPr lang="ru-RU" sz="5400" b="1" dirty="0" smtClean="0">
                <a:solidFill>
                  <a:srgbClr val="FF0000"/>
                </a:solidFill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</a:rPr>
              <a:t>ГОСПАБЛИК МАОУДО 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«ЦНК «Баяр»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1500174"/>
            <a:ext cx="55007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Создано 22 ноября 2022года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792 подписчика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580 записей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Новые технологии шагают по планете. Новая подача информации и новое общение. Мы тоже идем в ногу со временем и теперь о жизни центра «Баяр» можно узнать из </a:t>
            </a:r>
            <a:r>
              <a:rPr lang="ru-RU" b="1" i="1" dirty="0" err="1" smtClean="0">
                <a:solidFill>
                  <a:srgbClr val="002060"/>
                </a:solidFill>
              </a:rPr>
              <a:t>госпаблика</a:t>
            </a:r>
            <a:r>
              <a:rPr lang="ru-RU" b="1" i="1" dirty="0" smtClean="0">
                <a:solidFill>
                  <a:srgbClr val="002060"/>
                </a:solidFill>
              </a:rPr>
              <a:t>. Информация, размещаемая в нашем </a:t>
            </a:r>
            <a:r>
              <a:rPr lang="ru-RU" b="1" i="1" dirty="0" err="1" smtClean="0">
                <a:solidFill>
                  <a:srgbClr val="002060"/>
                </a:solidFill>
              </a:rPr>
              <a:t>паблике</a:t>
            </a:r>
            <a:r>
              <a:rPr lang="ru-RU" b="1" i="1" dirty="0" smtClean="0">
                <a:solidFill>
                  <a:srgbClr val="002060"/>
                </a:solidFill>
              </a:rPr>
              <a:t> отражает не только нашу жизнь. Много интересного можно узнать о жизни нашего города и Республики Бурятия. Это и новости культуры и спорта и текущих праздников.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2" descr="D:\рабочий стол\IMG_20240604_154650_3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00174"/>
            <a:ext cx="2643205" cy="414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</a:t>
            </a:r>
            <a:r>
              <a:rPr lang="ru-RU" sz="3600" b="1" dirty="0" smtClean="0">
                <a:solidFill>
                  <a:srgbClr val="FF0000"/>
                </a:solidFill>
              </a:rPr>
              <a:t>Методическая работа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                                             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Педагогические советы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30.08.2023</a:t>
            </a:r>
            <a:r>
              <a:rPr lang="ru-RU" b="1" i="1" dirty="0" smtClean="0"/>
              <a:t> - Стратегические цели и актуальные задачи на 2023-2024учебный год.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20.02.2024 -</a:t>
            </a:r>
            <a:r>
              <a:rPr lang="ru-RU" b="1" i="1" dirty="0" smtClean="0"/>
              <a:t> Правила внутреннего распорядка учащихся (положения)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29.03.2024</a:t>
            </a:r>
            <a:r>
              <a:rPr lang="ru-RU" b="1" i="1" dirty="0" smtClean="0"/>
              <a:t>- </a:t>
            </a:r>
            <a:r>
              <a:rPr lang="ru-RU" b="1" i="1" dirty="0" err="1" smtClean="0"/>
              <a:t>Результы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самообследования</a:t>
            </a:r>
            <a:r>
              <a:rPr lang="ru-RU" b="1" i="1" dirty="0" smtClean="0"/>
              <a:t> учреждения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31.05.2024</a:t>
            </a:r>
            <a:r>
              <a:rPr lang="ru-RU" b="1" i="1" dirty="0" smtClean="0"/>
              <a:t>- Анализ , проблемы и подведение итогов работы педагогического коллектива за 2023-2024г. </a:t>
            </a:r>
          </a:p>
          <a:p>
            <a:pPr>
              <a:buNone/>
            </a:pPr>
            <a:r>
              <a:rPr lang="ru-RU" b="1" i="1" dirty="0" smtClean="0"/>
              <a:t>                                      </a:t>
            </a:r>
            <a:r>
              <a:rPr lang="ru-RU" dirty="0" smtClean="0"/>
              <a:t>              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b="1" i="1" dirty="0" smtClean="0">
                <a:solidFill>
                  <a:srgbClr val="FF0000"/>
                </a:solidFill>
              </a:rPr>
              <a:t>Методические советы: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 lvl="0"/>
            <a:r>
              <a:rPr lang="ru-RU" b="1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Создание позитивного отечественного </a:t>
            </a:r>
            <a:r>
              <a:rPr lang="ru-RU" b="1" i="1" dirty="0" err="1" smtClean="0">
                <a:solidFill>
                  <a:srgbClr val="002060"/>
                </a:solidFill>
              </a:rPr>
              <a:t>контента</a:t>
            </a:r>
            <a:r>
              <a:rPr lang="ru-RU" b="1" i="1" dirty="0" smtClean="0">
                <a:solidFill>
                  <a:srgbClr val="002060"/>
                </a:solidFill>
              </a:rPr>
              <a:t> для формирования привлекательного образа Родины -Россия»- </a:t>
            </a:r>
            <a:r>
              <a:rPr lang="ru-RU" b="1" i="1" dirty="0" smtClean="0"/>
              <a:t>август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- «Создание национальной культурно – образовательной среды в городе </a:t>
            </a:r>
            <a:r>
              <a:rPr lang="ru-RU" b="1" i="1" dirty="0" err="1" smtClean="0">
                <a:solidFill>
                  <a:srgbClr val="002060"/>
                </a:solidFill>
              </a:rPr>
              <a:t>Северобайкальск</a:t>
            </a:r>
            <a:r>
              <a:rPr lang="ru-RU" b="1" i="1" dirty="0" smtClean="0">
                <a:solidFill>
                  <a:srgbClr val="002060"/>
                </a:solidFill>
              </a:rPr>
              <a:t>»- </a:t>
            </a:r>
            <a:r>
              <a:rPr lang="ru-RU" b="1" i="1" dirty="0" smtClean="0"/>
              <a:t>сентябрь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Новый порядок аттестации педагогических работников- ноябрь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Правильность оформления документации- </a:t>
            </a:r>
            <a:r>
              <a:rPr lang="ru-RU" b="1" i="1" dirty="0" smtClean="0"/>
              <a:t>февраль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Нетрадиционная техника рисования- </a:t>
            </a:r>
            <a:r>
              <a:rPr lang="ru-RU" b="1" i="1" dirty="0" smtClean="0">
                <a:solidFill>
                  <a:srgbClr val="002060"/>
                </a:solidFill>
              </a:rPr>
              <a:t>май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b="1" i="1" dirty="0" smtClean="0">
                <a:solidFill>
                  <a:srgbClr val="C00000"/>
                </a:solidFill>
              </a:rPr>
              <a:t>Методическая работа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Конкурсы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21-22.03.2024</a:t>
            </a:r>
            <a:r>
              <a:rPr lang="ru-RU" dirty="0" smtClean="0"/>
              <a:t>- Республиканский конкурс профессионального мастерства работников сферы           дополнительного образования «Сердце отдаю детям»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</a:t>
            </a:r>
            <a:r>
              <a:rPr lang="ru-RU" b="1" i="1" dirty="0" err="1" smtClean="0"/>
              <a:t>Базаржапова</a:t>
            </a:r>
            <a:r>
              <a:rPr lang="ru-RU" b="1" i="1" dirty="0" smtClean="0"/>
              <a:t> Д.М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- </a:t>
            </a:r>
            <a:r>
              <a:rPr lang="ru-RU" b="1" i="1" dirty="0" smtClean="0"/>
              <a:t>диплом лауреата «За творчество и профессионализм»</a:t>
            </a:r>
          </a:p>
          <a:p>
            <a:pPr>
              <a:buNone/>
            </a:pPr>
            <a:r>
              <a:rPr lang="ru-RU" b="1" i="1" dirty="0" smtClean="0"/>
              <a:t>                                    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Аттестация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03.10.2023</a:t>
            </a:r>
            <a:r>
              <a:rPr lang="ru-RU" b="1" i="1" dirty="0" smtClean="0">
                <a:solidFill>
                  <a:srgbClr val="C00000"/>
                </a:solidFill>
              </a:rPr>
              <a:t> - </a:t>
            </a:r>
            <a:r>
              <a:rPr lang="ru-RU" b="1" i="1" dirty="0" smtClean="0"/>
              <a:t>На соответствии занимаемой должности – </a:t>
            </a:r>
            <a:r>
              <a:rPr lang="ru-RU" b="1" i="1" dirty="0" err="1" smtClean="0"/>
              <a:t>Ихисеева</a:t>
            </a:r>
            <a:r>
              <a:rPr lang="ru-RU" b="1" i="1" dirty="0" smtClean="0"/>
              <a:t> М.К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25.10.2023</a:t>
            </a:r>
            <a:r>
              <a:rPr lang="ru-RU" b="1" i="1" dirty="0" smtClean="0">
                <a:solidFill>
                  <a:srgbClr val="C00000"/>
                </a:solidFill>
              </a:rPr>
              <a:t> - </a:t>
            </a:r>
            <a:r>
              <a:rPr lang="ru-RU" b="1" i="1" dirty="0" smtClean="0"/>
              <a:t>Первая категория-  </a:t>
            </a:r>
            <a:r>
              <a:rPr lang="ru-RU" b="1" i="1" dirty="0" err="1" smtClean="0"/>
              <a:t>Базаржапова</a:t>
            </a:r>
            <a:r>
              <a:rPr lang="ru-RU" b="1" i="1" dirty="0" smtClean="0"/>
              <a:t> Д.М.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28.05.2024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/>
              <a:t>- Высшая категория- Мальцева Е.М.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Повышение </a:t>
            </a:r>
            <a:r>
              <a:rPr lang="ru-RU" b="1" i="1" dirty="0" err="1" smtClean="0">
                <a:solidFill>
                  <a:srgbClr val="FF0000"/>
                </a:solidFill>
              </a:rPr>
              <a:t>клафикации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21.10.2023 - </a:t>
            </a:r>
            <a:r>
              <a:rPr lang="ru-RU" b="1" i="1" dirty="0" err="1" smtClean="0"/>
              <a:t>Данцаранова</a:t>
            </a:r>
            <a:r>
              <a:rPr lang="ru-RU" b="1" i="1" dirty="0" smtClean="0"/>
              <a:t> А.Ю «Преподаватель живописи для детей и взрослых»,168час.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30.11.2023- </a:t>
            </a:r>
            <a:r>
              <a:rPr lang="ru-RU" b="1" i="1" dirty="0" err="1" smtClean="0"/>
              <a:t>Базаржапова</a:t>
            </a:r>
            <a:r>
              <a:rPr lang="ru-RU" b="1" i="1" dirty="0" smtClean="0"/>
              <a:t> Д.М. «</a:t>
            </a:r>
            <a:r>
              <a:rPr lang="ru-RU" b="1" i="1" dirty="0" err="1" smtClean="0"/>
              <a:t>Интенсив</a:t>
            </a:r>
            <a:r>
              <a:rPr lang="ru-RU" b="1" i="1" dirty="0" smtClean="0"/>
              <a:t> по хореографии», 32час.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31.05.2023- </a:t>
            </a:r>
            <a:r>
              <a:rPr lang="ru-RU" b="1" i="1" dirty="0" smtClean="0"/>
              <a:t>Намсараева Т.Ц. «Создание и поддержка </a:t>
            </a:r>
            <a:r>
              <a:rPr lang="ru-RU" b="1" i="1" dirty="0" err="1" smtClean="0"/>
              <a:t>креативных</a:t>
            </a:r>
            <a:r>
              <a:rPr lang="ru-RU" b="1" i="1" dirty="0" smtClean="0"/>
              <a:t> интернет- пространств для творческой деятельности обучающихся, 24час.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Наставничество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Наставники</a:t>
            </a:r>
            <a:r>
              <a:rPr lang="ru-RU" sz="1800" dirty="0" smtClean="0"/>
              <a:t>  Мальцева Е.М., </a:t>
            </a:r>
            <a:r>
              <a:rPr lang="ru-RU" sz="1800" dirty="0" err="1" smtClean="0"/>
              <a:t>Шулунова</a:t>
            </a:r>
            <a:r>
              <a:rPr lang="ru-RU" sz="1800" dirty="0" smtClean="0"/>
              <a:t> А.Д.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Молодые педагоги</a:t>
            </a:r>
            <a:r>
              <a:rPr lang="ru-RU" sz="1800" dirty="0" smtClean="0"/>
              <a:t>: Намсараева Т.Ц., </a:t>
            </a:r>
            <a:r>
              <a:rPr lang="ru-RU" sz="1800" dirty="0" err="1" smtClean="0"/>
              <a:t>Ихисеева</a:t>
            </a:r>
            <a:r>
              <a:rPr lang="ru-RU" sz="1800" dirty="0" smtClean="0"/>
              <a:t> М.К.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Задачи:</a:t>
            </a:r>
          </a:p>
          <a:p>
            <a:pPr lvl="0">
              <a:buNone/>
            </a:pPr>
            <a:r>
              <a:rPr lang="ru-RU" sz="1800" dirty="0" smtClean="0"/>
              <a:t>-Прививать молодым педагогам интерес к педагогической деятельности и закрепить их в учреждении.</a:t>
            </a:r>
          </a:p>
          <a:p>
            <a:pPr lvl="0">
              <a:buNone/>
            </a:pPr>
            <a:r>
              <a:rPr lang="ru-RU" sz="1800" dirty="0" smtClean="0"/>
              <a:t>-Ускорить процесс профессионального становления начинающего педагога дополнительного образования, развить его способности, качественно выполнять возложенные не него обязанности по занимаемой должности.</a:t>
            </a:r>
          </a:p>
          <a:p>
            <a:pPr lvl="0">
              <a:buNone/>
            </a:pPr>
            <a:r>
              <a:rPr lang="ru-RU" sz="1800" dirty="0" smtClean="0"/>
              <a:t>-Способствовать успешной адаптации к корпоративной культуре, правилам поведения в образовательном учреждении.</a:t>
            </a:r>
          </a:p>
          <a:p>
            <a:pPr>
              <a:buNone/>
            </a:pPr>
            <a:r>
              <a:rPr lang="ru-RU" sz="1800" dirty="0" smtClean="0"/>
              <a:t> </a:t>
            </a:r>
            <a:r>
              <a:rPr lang="ru-RU" sz="1800" dirty="0" smtClean="0">
                <a:solidFill>
                  <a:srgbClr val="C00000"/>
                </a:solidFill>
              </a:rPr>
              <a:t>Методы:</a:t>
            </a:r>
          </a:p>
          <a:p>
            <a:pPr lvl="0">
              <a:buNone/>
            </a:pPr>
            <a:r>
              <a:rPr lang="ru-RU" sz="1800" dirty="0" smtClean="0"/>
              <a:t>-Информирование</a:t>
            </a:r>
          </a:p>
          <a:p>
            <a:pPr lvl="0">
              <a:buNone/>
            </a:pPr>
            <a:r>
              <a:rPr lang="ru-RU" sz="1800" dirty="0" smtClean="0"/>
              <a:t>-Консультирование</a:t>
            </a:r>
          </a:p>
          <a:p>
            <a:pPr lvl="0">
              <a:buNone/>
            </a:pPr>
            <a:r>
              <a:rPr lang="ru-RU" sz="1800" dirty="0" smtClean="0"/>
              <a:t>-Личный пример</a:t>
            </a:r>
          </a:p>
          <a:p>
            <a:pPr lvl="0">
              <a:buNone/>
            </a:pP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b="1" i="1" dirty="0" smtClean="0">
                <a:solidFill>
                  <a:srgbClr val="FF0000"/>
                </a:solidFill>
              </a:rPr>
              <a:t>Посещение занятий</a:t>
            </a:r>
            <a:r>
              <a:rPr lang="ru-RU" sz="2700" i="1" dirty="0" smtClean="0">
                <a:solidFill>
                  <a:schemeClr val="tx1"/>
                </a:solidFill>
              </a:rPr>
              <a:t>(14занятий</a:t>
            </a:r>
            <a:r>
              <a:rPr lang="ru-RU" i="1" dirty="0" smtClean="0">
                <a:solidFill>
                  <a:schemeClr val="tx1"/>
                </a:solidFill>
              </a:rPr>
              <a:t>)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рабочий стол\Открытый урок Данцаранова А.Ю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643338" cy="4857784"/>
          </a:xfrm>
          <a:prstGeom prst="rect">
            <a:avLst/>
          </a:prstGeom>
          <a:noFill/>
        </p:spPr>
      </p:pic>
      <p:pic>
        <p:nvPicPr>
          <p:cNvPr id="4" name="Picture 3" descr="D:\рабочий стол\IMG_7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3643338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b="1" i="1" dirty="0" smtClean="0">
                <a:solidFill>
                  <a:srgbClr val="FF0000"/>
                </a:solidFill>
              </a:rPr>
              <a:t>Работа с родителями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Родительские собрания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-Концерты для родителей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-Открытые занятия для родителей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-Беседы, индивидуальные консультации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-совместные творческие дела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-Экскурсии в </a:t>
            </a:r>
            <a:r>
              <a:rPr lang="ru-RU" sz="2800" i="1" dirty="0" err="1" smtClean="0">
                <a:solidFill>
                  <a:srgbClr val="002060"/>
                </a:solidFill>
              </a:rPr>
              <a:t>Баяре</a:t>
            </a:r>
            <a:r>
              <a:rPr lang="ru-RU" sz="2800" i="1" dirty="0" smtClean="0">
                <a:solidFill>
                  <a:srgbClr val="002060"/>
                </a:solidFill>
              </a:rPr>
              <a:t>, знакомство с бурятскими играми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</a:rPr>
              <a:t>-помощь в укреплении материально-технической базы (костюмы на танцы)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_20240604_183741_8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572032" cy="4000528"/>
          </a:xfrm>
          <a:prstGeom prst="rect">
            <a:avLst/>
          </a:prstGeom>
          <a:noFill/>
        </p:spPr>
      </p:pic>
      <p:pic>
        <p:nvPicPr>
          <p:cNvPr id="1027" name="Picture 3" descr="D:\рабочий стол\IMG_20240604_183738_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5719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sz="2200" i="1" dirty="0" smtClean="0">
                <a:solidFill>
                  <a:srgbClr val="FF0000"/>
                </a:solidFill>
              </a:rPr>
              <a:t>Кадровый состав учреждения: </a:t>
            </a:r>
            <a:br>
              <a:rPr lang="ru-RU" sz="2200" i="1" dirty="0" smtClean="0">
                <a:solidFill>
                  <a:srgbClr val="FF0000"/>
                </a:solidFill>
              </a:rPr>
            </a:br>
            <a:endParaRPr lang="ru-RU" sz="2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500" b="1" i="1" dirty="0" smtClean="0"/>
              <a:t>всего педагогов дополнительного образования </a:t>
            </a:r>
            <a:r>
              <a:rPr lang="ru-RU" sz="2500" dirty="0" smtClean="0"/>
              <a:t>- 7, из них: </a:t>
            </a:r>
          </a:p>
          <a:p>
            <a:pPr>
              <a:buNone/>
            </a:pPr>
            <a:r>
              <a:rPr lang="ru-RU" sz="2500" dirty="0" smtClean="0"/>
              <a:t>-штатных –7;</a:t>
            </a:r>
          </a:p>
          <a:p>
            <a:pPr>
              <a:buNone/>
            </a:pPr>
            <a:r>
              <a:rPr lang="ru-RU" sz="2500" dirty="0" smtClean="0"/>
              <a:t>-работающих по совместительству – 0;</a:t>
            </a:r>
          </a:p>
          <a:p>
            <a:pPr>
              <a:buNone/>
            </a:pPr>
            <a:r>
              <a:rPr lang="ru-RU" sz="2500" dirty="0" smtClean="0"/>
              <a:t>-высшее образование имеют – 5 педагогов;</a:t>
            </a:r>
          </a:p>
          <a:p>
            <a:pPr>
              <a:buNone/>
            </a:pPr>
            <a:r>
              <a:rPr lang="ru-RU" sz="2500" dirty="0" smtClean="0"/>
              <a:t>-средне - специальное профессиональное образование - 2 педагога;</a:t>
            </a:r>
          </a:p>
          <a:p>
            <a:pPr>
              <a:buNone/>
            </a:pPr>
            <a:r>
              <a:rPr lang="ru-RU" sz="2500" dirty="0" smtClean="0"/>
              <a:t>-с высшей категорией – 1;</a:t>
            </a:r>
          </a:p>
          <a:p>
            <a:pPr>
              <a:buNone/>
            </a:pPr>
            <a:r>
              <a:rPr lang="ru-RU" sz="2500" dirty="0" smtClean="0"/>
              <a:t>-с первой категорией - 3</a:t>
            </a:r>
          </a:p>
          <a:p>
            <a:pPr>
              <a:buNone/>
            </a:pPr>
            <a:r>
              <a:rPr lang="ru-RU" sz="2500" b="1" dirty="0" smtClean="0"/>
              <a:t>Имеют звания:</a:t>
            </a:r>
            <a:endParaRPr lang="ru-RU" sz="2500" dirty="0" smtClean="0"/>
          </a:p>
          <a:p>
            <a:pPr lvl="0">
              <a:buNone/>
            </a:pPr>
            <a:r>
              <a:rPr lang="ru-RU" sz="2500" dirty="0" smtClean="0"/>
              <a:t> «Почетный работник общего образования Российской Федерации» - 1 чел.</a:t>
            </a:r>
          </a:p>
          <a:p>
            <a:pPr lvl="0">
              <a:buNone/>
            </a:pPr>
            <a:r>
              <a:rPr lang="ru-RU" sz="2500" dirty="0" smtClean="0"/>
              <a:t>«Почетный работник воспитания и просвещения Российской Федерации» - 2 чел. </a:t>
            </a:r>
          </a:p>
          <a:p>
            <a:pPr lvl="0">
              <a:buNone/>
            </a:pPr>
            <a:r>
              <a:rPr lang="ru-RU" sz="2500" dirty="0" smtClean="0"/>
              <a:t>«Заслуженный работник культуры Республики Бурятия» - 1 чел.</a:t>
            </a:r>
          </a:p>
          <a:p>
            <a:pPr>
              <a:buNone/>
            </a:pPr>
            <a:r>
              <a:rPr lang="ru-RU" sz="2500" b="1" dirty="0" smtClean="0"/>
              <a:t>Возраст педагогов: </a:t>
            </a:r>
            <a:endParaRPr lang="ru-RU" sz="2500" dirty="0" smtClean="0"/>
          </a:p>
          <a:p>
            <a:pPr>
              <a:buNone/>
            </a:pPr>
            <a:r>
              <a:rPr lang="ru-RU" sz="2500" dirty="0" smtClean="0"/>
              <a:t>-от 20 до 30 лет- 1 человек;</a:t>
            </a:r>
          </a:p>
          <a:p>
            <a:pPr>
              <a:buNone/>
            </a:pPr>
            <a:r>
              <a:rPr lang="ru-RU" sz="2500" dirty="0" smtClean="0"/>
              <a:t>- от 31 до 40 лет – 2 человека;</a:t>
            </a:r>
          </a:p>
          <a:p>
            <a:pPr>
              <a:buNone/>
            </a:pPr>
            <a:r>
              <a:rPr lang="ru-RU" sz="2500" dirty="0" smtClean="0"/>
              <a:t>-от 41 до 50 лет -2 человека; </a:t>
            </a:r>
          </a:p>
          <a:p>
            <a:pPr>
              <a:buNone/>
            </a:pPr>
            <a:r>
              <a:rPr lang="ru-RU" sz="2500" dirty="0" smtClean="0"/>
              <a:t>-свыше 50 лет – 2 человека.</a:t>
            </a:r>
          </a:p>
          <a:p>
            <a:pPr>
              <a:buNone/>
            </a:pPr>
            <a:r>
              <a:rPr lang="ru-RU" sz="2500" dirty="0" smtClean="0"/>
              <a:t>Средний возраст педагогов – 42 года.</a:t>
            </a:r>
          </a:p>
          <a:p>
            <a:pPr>
              <a:buNone/>
            </a:pPr>
            <a:r>
              <a:rPr lang="ru-RU" sz="2500" dirty="0" smtClean="0"/>
              <a:t> </a:t>
            </a:r>
          </a:p>
          <a:p>
            <a:pPr>
              <a:buNone/>
            </a:pPr>
            <a:r>
              <a:rPr lang="ru-RU" sz="2500" dirty="0" smtClean="0"/>
              <a:t>Педагоги повышают свой профессиональный уровень через самообразование, курсы, семинары. Основные принципы кадровой политики направлены:</a:t>
            </a:r>
          </a:p>
          <a:p>
            <a:pPr>
              <a:buNone/>
            </a:pPr>
            <a:r>
              <a:rPr lang="ru-RU" sz="2500" dirty="0" smtClean="0"/>
              <a:t>- на сохранение, укрепление и развитие кадрового потенциала;</a:t>
            </a:r>
          </a:p>
          <a:p>
            <a:pPr>
              <a:buNone/>
            </a:pPr>
            <a:r>
              <a:rPr lang="ru-RU" sz="2500" dirty="0" smtClean="0"/>
              <a:t>-привлечение молодых специалистов;</a:t>
            </a:r>
          </a:p>
          <a:p>
            <a:pPr>
              <a:buNone/>
            </a:pPr>
            <a:r>
              <a:rPr lang="ru-RU" sz="2500" dirty="0" smtClean="0"/>
              <a:t>-создание квалифицированного коллектива, способного работать в современных условиях; </a:t>
            </a:r>
          </a:p>
          <a:p>
            <a:pPr>
              <a:buNone/>
            </a:pPr>
            <a:r>
              <a:rPr lang="ru-RU" sz="2500" dirty="0" smtClean="0"/>
              <a:t>-повышения уровня квалификации работников.</a:t>
            </a:r>
          </a:p>
          <a:p>
            <a:pPr>
              <a:buNone/>
            </a:pPr>
            <a:r>
              <a:rPr lang="ru-RU" sz="2500" dirty="0" smtClean="0"/>
              <a:t> Вакансии  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Дополнительные общеобразовательные (</a:t>
            </a:r>
            <a:r>
              <a:rPr lang="ru-RU" b="1" dirty="0" err="1" smtClean="0"/>
              <a:t>общеразвивающие</a:t>
            </a:r>
            <a:r>
              <a:rPr lang="ru-RU" b="1" dirty="0" smtClean="0"/>
              <a:t>) программы МАОУДО «ЦНК «Баяр» на 2023-2024учебный год реализуются по следующим направлениям: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Дополнительные общеобразовательные (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общеразвивающие</a:t>
            </a:r>
            <a:r>
              <a:rPr lang="ru-RU" sz="1600" b="1" i="1" dirty="0" smtClean="0">
                <a:solidFill>
                  <a:srgbClr val="002060"/>
                </a:solidFill>
              </a:rPr>
              <a:t>) программы МАОУДО «ЦНК «Баяр» на 2023-2024учебный год 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           реализуются по следующим направлениям:</a:t>
            </a:r>
          </a:p>
          <a:p>
            <a:pPr>
              <a:buNone/>
            </a:pPr>
            <a:r>
              <a:rPr lang="ru-RU" sz="1700" b="1" i="1" u="sng" dirty="0" smtClean="0">
                <a:solidFill>
                  <a:srgbClr val="FF0000"/>
                </a:solidFill>
              </a:rPr>
              <a:t>  1. Социально - гуманитарна</a:t>
            </a:r>
            <a:r>
              <a:rPr lang="ru-RU" sz="1700" b="1" u="sng" dirty="0" smtClean="0">
                <a:solidFill>
                  <a:srgbClr val="FF0000"/>
                </a:solidFill>
              </a:rPr>
              <a:t>я: </a:t>
            </a:r>
            <a:endParaRPr lang="ru-RU" sz="17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- </a:t>
            </a:r>
            <a:r>
              <a:rPr lang="ru-RU" sz="1700" b="1" dirty="0" smtClean="0">
                <a:solidFill>
                  <a:srgbClr val="002060"/>
                </a:solidFill>
              </a:rPr>
              <a:t>«Традиции культуры и бурятский язык</a:t>
            </a:r>
          </a:p>
          <a:p>
            <a:pPr>
              <a:buNone/>
            </a:pPr>
            <a:r>
              <a:rPr lang="ru-RU" sz="1700" b="1" u="sng" dirty="0" smtClean="0">
                <a:solidFill>
                  <a:srgbClr val="FF0000"/>
                </a:solidFill>
              </a:rPr>
              <a:t>  </a:t>
            </a:r>
            <a:r>
              <a:rPr lang="ru-RU" sz="1700" b="1" i="1" u="sng" dirty="0" smtClean="0">
                <a:solidFill>
                  <a:srgbClr val="FF0000"/>
                </a:solidFill>
              </a:rPr>
              <a:t>2. Художественная:</a:t>
            </a:r>
            <a:endParaRPr lang="ru-RU" sz="17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-Вокальная студия «Баяр» 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-Студия танца «Баяр» </a:t>
            </a:r>
            <a:endParaRPr lang="ru-RU" sz="17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-</a:t>
            </a:r>
            <a:r>
              <a:rPr lang="ru-RU" sz="1700" b="1" dirty="0" err="1" smtClean="0">
                <a:solidFill>
                  <a:srgbClr val="002060"/>
                </a:solidFill>
              </a:rPr>
              <a:t>Арт-студия</a:t>
            </a:r>
            <a:r>
              <a:rPr lang="ru-RU" sz="1700" b="1" dirty="0" smtClean="0">
                <a:solidFill>
                  <a:srgbClr val="002060"/>
                </a:solidFill>
              </a:rPr>
              <a:t> «</a:t>
            </a:r>
            <a:r>
              <a:rPr lang="ru-RU" sz="1700" b="1" dirty="0" err="1" smtClean="0">
                <a:solidFill>
                  <a:srgbClr val="002060"/>
                </a:solidFill>
              </a:rPr>
              <a:t>Солонго</a:t>
            </a:r>
            <a:r>
              <a:rPr lang="ru-RU" sz="1700" b="1" dirty="0" smtClean="0">
                <a:solidFill>
                  <a:srgbClr val="002060"/>
                </a:solidFill>
              </a:rPr>
              <a:t>» </a:t>
            </a:r>
          </a:p>
          <a:p>
            <a:pPr>
              <a:buNone/>
            </a:pPr>
            <a:r>
              <a:rPr lang="ru-RU" sz="1700" b="1" i="1" u="sng" dirty="0" smtClean="0">
                <a:solidFill>
                  <a:srgbClr val="FF0000"/>
                </a:solidFill>
              </a:rPr>
              <a:t>3. Техническая: 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-«Робототехника» 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-«Шахматы»</a:t>
            </a:r>
          </a:p>
          <a:p>
            <a:pPr>
              <a:buNone/>
            </a:pPr>
            <a:r>
              <a:rPr lang="ru-RU" sz="1700" b="1" i="1" u="sng" dirty="0" smtClean="0">
                <a:solidFill>
                  <a:srgbClr val="FF0000"/>
                </a:solidFill>
              </a:rPr>
              <a:t>4. Туристско-краеведческая:</a:t>
            </a:r>
            <a:endParaRPr lang="ru-RU" sz="17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- экскурсионная программа Музей – театр «Кочевник»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-участие в международных проектах по развитию культурно-образовательного туристского пространства «Байкала – Монгольская Азия» </a:t>
            </a:r>
          </a:p>
          <a:p>
            <a:pPr>
              <a:buNone/>
            </a:pPr>
            <a:endParaRPr lang="ru-RU" sz="17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Материально-техническая база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 smtClean="0"/>
              <a:t>права: оперативное управление.</a:t>
            </a:r>
          </a:p>
          <a:p>
            <a:r>
              <a:rPr lang="ru-RU" dirty="0" smtClean="0"/>
              <a:t>Встроенные нежилые и подвальные помещения в жилом многоквартирном доме.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Перечень учебных кабинетов, кабинетов административного персонала</a:t>
            </a:r>
          </a:p>
          <a:p>
            <a:r>
              <a:rPr lang="ru-RU" dirty="0" smtClean="0"/>
              <a:t>Кабинет Вокала</a:t>
            </a:r>
          </a:p>
          <a:p>
            <a:r>
              <a:rPr lang="ru-RU" dirty="0" smtClean="0"/>
              <a:t>Методкабинет, учительская, музей</a:t>
            </a:r>
          </a:p>
          <a:p>
            <a:r>
              <a:rPr lang="ru-RU" dirty="0" smtClean="0"/>
              <a:t>Кабинет хореографии, зал</a:t>
            </a:r>
          </a:p>
          <a:p>
            <a:r>
              <a:rPr lang="ru-RU" dirty="0" smtClean="0"/>
              <a:t>Кабинет робототехники, шахматы</a:t>
            </a:r>
          </a:p>
          <a:p>
            <a:r>
              <a:rPr lang="ru-RU" dirty="0" smtClean="0"/>
              <a:t>Кабинет бурятского языка</a:t>
            </a:r>
          </a:p>
          <a:p>
            <a:r>
              <a:rPr lang="ru-RU" dirty="0" smtClean="0"/>
              <a:t>Директорская, приемная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</a:t>
            </a:r>
            <a:r>
              <a:rPr lang="ru-RU" sz="2700" b="1" i="1" dirty="0" smtClean="0">
                <a:solidFill>
                  <a:srgbClr val="FF0000"/>
                </a:solidFill>
              </a:rPr>
              <a:t>Образовательный </a:t>
            </a:r>
            <a:r>
              <a:rPr lang="ru-RU" sz="2700" b="1" i="1" dirty="0" smtClean="0">
                <a:solidFill>
                  <a:srgbClr val="FF0000"/>
                </a:solidFill>
              </a:rPr>
              <a:t>процесс оснащен </a:t>
            </a:r>
            <a:r>
              <a:rPr lang="ru-RU" sz="2700" b="1" i="1" dirty="0" smtClean="0">
                <a:solidFill>
                  <a:srgbClr val="FF0000"/>
                </a:solidFill>
              </a:rPr>
              <a:t>   </a:t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</a:rPr>
              <a:t>      техническими </a:t>
            </a:r>
            <a:r>
              <a:rPr lang="ru-RU" sz="2700" b="1" i="1" dirty="0" smtClean="0">
                <a:solidFill>
                  <a:srgbClr val="FF0000"/>
                </a:solidFill>
              </a:rPr>
              <a:t>средствами обучения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Подключены </a:t>
            </a:r>
            <a:r>
              <a:rPr lang="ru-RU" dirty="0" smtClean="0"/>
              <a:t>к сети </a:t>
            </a:r>
            <a:r>
              <a:rPr lang="en-US" dirty="0" smtClean="0"/>
              <a:t>Internet</a:t>
            </a:r>
            <a:r>
              <a:rPr lang="ru-RU" dirty="0" smtClean="0"/>
              <a:t>,  электронная почта, сайт учреждения.</a:t>
            </a:r>
          </a:p>
          <a:p>
            <a:r>
              <a:rPr lang="ru-RU" dirty="0" smtClean="0"/>
              <a:t>Компьютер – 6шт;</a:t>
            </a:r>
          </a:p>
          <a:p>
            <a:r>
              <a:rPr lang="ru-RU" dirty="0" smtClean="0"/>
              <a:t>Ноутбук – 6 </a:t>
            </a:r>
            <a:r>
              <a:rPr lang="ru-RU" dirty="0" err="1" smtClean="0"/>
              <a:t>шт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МФУ – 3 </a:t>
            </a:r>
            <a:r>
              <a:rPr lang="ru-RU" dirty="0" err="1" smtClean="0"/>
              <a:t>шт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Принтер  –2шт;</a:t>
            </a:r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-принтер – 1 </a:t>
            </a:r>
            <a:r>
              <a:rPr lang="ru-RU" dirty="0" err="1" smtClean="0"/>
              <a:t>шт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-сканер – 1 </a:t>
            </a:r>
            <a:r>
              <a:rPr lang="ru-RU" dirty="0" err="1" smtClean="0"/>
              <a:t>шт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Интерактивная доска – 1 </a:t>
            </a:r>
            <a:r>
              <a:rPr lang="ru-RU" dirty="0" err="1" smtClean="0"/>
              <a:t>шт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Конструктор «</a:t>
            </a:r>
            <a:r>
              <a:rPr lang="ru-RU" dirty="0" err="1" smtClean="0"/>
              <a:t>Перворобот</a:t>
            </a:r>
            <a:r>
              <a:rPr lang="ru-RU" dirty="0" smtClean="0"/>
              <a:t>» </a:t>
            </a:r>
            <a:r>
              <a:rPr lang="en-US" dirty="0" smtClean="0"/>
              <a:t>LEGOMINDSTORMSEDUCATION</a:t>
            </a:r>
            <a:r>
              <a:rPr lang="ru-RU" dirty="0" smtClean="0"/>
              <a:t> 9797 – 5 шт.</a:t>
            </a:r>
          </a:p>
          <a:p>
            <a:r>
              <a:rPr lang="ru-RU" dirty="0" smtClean="0"/>
              <a:t>Телевизор ЖК </a:t>
            </a:r>
            <a:r>
              <a:rPr lang="en-US" dirty="0" smtClean="0"/>
              <a:t>Samsung</a:t>
            </a:r>
            <a:r>
              <a:rPr lang="ru-RU" dirty="0" smtClean="0"/>
              <a:t> 40 – 1 шт.</a:t>
            </a:r>
          </a:p>
          <a:p>
            <a:r>
              <a:rPr lang="ru-RU" dirty="0" smtClean="0"/>
              <a:t>Синтезатор – 1 шт.</a:t>
            </a:r>
          </a:p>
          <a:p>
            <a:r>
              <a:rPr lang="ru-RU" dirty="0" smtClean="0"/>
              <a:t>Микшерский пульт – 1 шт.</a:t>
            </a:r>
          </a:p>
          <a:p>
            <a:r>
              <a:rPr lang="ru-RU" dirty="0" smtClean="0"/>
              <a:t>Микрофоны – 4 шт.</a:t>
            </a:r>
          </a:p>
          <a:p>
            <a:r>
              <a:rPr lang="ru-RU" dirty="0" smtClean="0"/>
              <a:t>Цифровая видеокамера – 1 шт.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             Образовательный </a:t>
            </a:r>
            <a:r>
              <a:rPr lang="ru-RU" sz="2200" b="1" i="1" dirty="0" smtClean="0">
                <a:solidFill>
                  <a:srgbClr val="FF0000"/>
                </a:solidFill>
              </a:rPr>
              <a:t>процесс оснащен   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       </a:t>
            </a:r>
            <a:r>
              <a:rPr lang="ru-RU" sz="2200" b="1" i="1" dirty="0" smtClean="0">
                <a:solidFill>
                  <a:srgbClr val="FF0000"/>
                </a:solidFill>
              </a:rPr>
              <a:t>      техническими </a:t>
            </a:r>
            <a:r>
              <a:rPr lang="ru-RU" sz="2200" b="1" i="1" dirty="0" smtClean="0">
                <a:solidFill>
                  <a:srgbClr val="FF0000"/>
                </a:solidFill>
              </a:rPr>
              <a:t>средствами обучения</a:t>
            </a:r>
            <a:r>
              <a:rPr lang="ru-RU" sz="2200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Фотокамера цифровая</a:t>
            </a:r>
            <a:r>
              <a:rPr lang="en-US" dirty="0" smtClean="0"/>
              <a:t>Nikon</a:t>
            </a:r>
            <a:endParaRPr lang="ru-RU" dirty="0" smtClean="0"/>
          </a:p>
          <a:p>
            <a:r>
              <a:rPr lang="ru-RU" dirty="0" smtClean="0"/>
              <a:t>Видеокамера </a:t>
            </a:r>
            <a:r>
              <a:rPr lang="ru-RU" dirty="0" err="1" smtClean="0"/>
              <a:t>Rekam</a:t>
            </a:r>
            <a:r>
              <a:rPr lang="ru-RU" dirty="0" smtClean="0"/>
              <a:t> DVC-560</a:t>
            </a:r>
          </a:p>
          <a:p>
            <a:r>
              <a:rPr lang="ru-RU" dirty="0" smtClean="0"/>
              <a:t>Станок хореографический</a:t>
            </a:r>
          </a:p>
          <a:p>
            <a:r>
              <a:rPr lang="ru-RU" dirty="0" smtClean="0"/>
              <a:t>Набор элементов для конструирования роботов  </a:t>
            </a:r>
          </a:p>
          <a:p>
            <a:r>
              <a:rPr lang="ru-RU" dirty="0" smtClean="0"/>
              <a:t>Дополнительный набор элементов для конструирования роботов</a:t>
            </a:r>
          </a:p>
          <a:p>
            <a:r>
              <a:rPr lang="ru-RU" dirty="0" smtClean="0"/>
              <a:t>Комплект датчиков</a:t>
            </a:r>
          </a:p>
          <a:p>
            <a:r>
              <a:rPr lang="ru-RU" dirty="0" smtClean="0"/>
              <a:t>3 </a:t>
            </a:r>
            <a:r>
              <a:rPr lang="en-US" dirty="0" smtClean="0"/>
              <a:t>D </a:t>
            </a:r>
            <a:r>
              <a:rPr lang="ru-RU" dirty="0" smtClean="0"/>
              <a:t>принтер </a:t>
            </a:r>
            <a:r>
              <a:rPr lang="en-US" dirty="0" smtClean="0"/>
              <a:t>FDM</a:t>
            </a:r>
            <a:endParaRPr lang="ru-RU" dirty="0" smtClean="0"/>
          </a:p>
          <a:p>
            <a:r>
              <a:rPr lang="en-US" dirty="0" smtClean="0"/>
              <a:t>3 D </a:t>
            </a:r>
            <a:r>
              <a:rPr lang="ru-RU" dirty="0" smtClean="0"/>
              <a:t>сканер стационарный</a:t>
            </a:r>
          </a:p>
          <a:p>
            <a:r>
              <a:rPr lang="ru-RU" dirty="0" smtClean="0"/>
              <a:t>Конструктор для сборки 3д-принтера</a:t>
            </a:r>
          </a:p>
          <a:p>
            <a:r>
              <a:rPr lang="ru-RU" dirty="0" smtClean="0"/>
              <a:t>Стол ученический</a:t>
            </a:r>
          </a:p>
          <a:p>
            <a:r>
              <a:rPr lang="ru-RU" dirty="0" smtClean="0"/>
              <a:t>Стул ученический лабораторный</a:t>
            </a:r>
          </a:p>
          <a:p>
            <a:r>
              <a:rPr lang="ru-RU" dirty="0" smtClean="0"/>
              <a:t>Шкаф для учебных пособий</a:t>
            </a:r>
          </a:p>
          <a:p>
            <a:r>
              <a:rPr lang="ru-RU" dirty="0" smtClean="0"/>
              <a:t>Стол для сборки роботов</a:t>
            </a:r>
          </a:p>
          <a:p>
            <a:r>
              <a:rPr lang="ru-RU" dirty="0" smtClean="0"/>
              <a:t>Стол письменный</a:t>
            </a:r>
          </a:p>
          <a:p>
            <a:r>
              <a:rPr lang="ru-RU" dirty="0" smtClean="0"/>
              <a:t>Ноутбук</a:t>
            </a:r>
          </a:p>
          <a:p>
            <a:r>
              <a:rPr lang="ru-RU" dirty="0" smtClean="0"/>
              <a:t>Интерактивная панель</a:t>
            </a:r>
          </a:p>
          <a:p>
            <a:r>
              <a:rPr lang="ru-RU" dirty="0" smtClean="0"/>
              <a:t>Кресло офисное</a:t>
            </a:r>
          </a:p>
          <a:p>
            <a:r>
              <a:rPr lang="ru-RU" dirty="0" smtClean="0"/>
              <a:t>Зеркало</a:t>
            </a:r>
          </a:p>
          <a:p>
            <a:r>
              <a:rPr lang="ru-RU" dirty="0" smtClean="0"/>
              <a:t>Микрофон</a:t>
            </a:r>
          </a:p>
          <a:p>
            <a:r>
              <a:rPr lang="ru-RU" dirty="0" smtClean="0"/>
              <a:t>Диктофон </a:t>
            </a:r>
          </a:p>
          <a:p>
            <a:r>
              <a:rPr lang="ru-RU" dirty="0" smtClean="0"/>
              <a:t>Комплект светового оборудования</a:t>
            </a:r>
          </a:p>
          <a:p>
            <a:r>
              <a:rPr lang="ru-RU" dirty="0" smtClean="0"/>
              <a:t>Штатив</a:t>
            </a:r>
          </a:p>
          <a:p>
            <a:r>
              <a:rPr lang="ru-RU" dirty="0" smtClean="0"/>
              <a:t>Музыкальный центр </a:t>
            </a:r>
            <a:r>
              <a:rPr lang="en-US" dirty="0" smtClean="0"/>
              <a:t>LG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Безопасность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200" dirty="0" smtClean="0"/>
              <a:t>Образовательное учреждение снабжено системами </a:t>
            </a:r>
            <a:r>
              <a:rPr lang="ru-RU" sz="3200" dirty="0" smtClean="0"/>
              <a:t>центрального отопления, канализации, холодного и горячего водоснабжения. Все системы находятся в удовлетворительном состоянии. Подключены к пульту централизованного </a:t>
            </a:r>
            <a:r>
              <a:rPr lang="ru-RU" sz="3200" dirty="0" smtClean="0"/>
              <a:t>наблюдения </a:t>
            </a:r>
            <a:r>
              <a:rPr lang="ru-RU" sz="3200" dirty="0" smtClean="0"/>
              <a:t>(ПЦН</a:t>
            </a:r>
            <a:r>
              <a:rPr lang="ru-RU" sz="3200" dirty="0" smtClean="0"/>
              <a:t>),вневедомственной охране.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b="1" i="1" dirty="0" err="1" smtClean="0">
                <a:solidFill>
                  <a:srgbClr val="FF0000"/>
                </a:solidFill>
              </a:rPr>
              <a:t>Уулзатарай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баяртай</a:t>
            </a:r>
            <a:r>
              <a:rPr lang="ru-RU" b="1" i="1" dirty="0" smtClean="0">
                <a:solidFill>
                  <a:srgbClr val="FF0000"/>
                </a:solidFill>
              </a:rPr>
              <a:t>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рабочий стол\1644895974_10-fikiwiki-com-p-kartinka-spasibo-za-vnimanie-dlya-prezenta-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15370" cy="5402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</a:t>
            </a:r>
            <a:r>
              <a:rPr lang="ru-RU" sz="2400" b="1" dirty="0" smtClean="0">
                <a:solidFill>
                  <a:srgbClr val="0070C0"/>
                </a:solidFill>
              </a:rPr>
              <a:t>Социально-гуманитарное   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</a:rPr>
              <a:t>«Традиции культуры и  бурятский язык»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Цель и задач</a:t>
            </a:r>
            <a:r>
              <a:rPr lang="ru-RU" sz="1800" dirty="0" smtClean="0">
                <a:solidFill>
                  <a:srgbClr val="0070C0"/>
                </a:solidFill>
              </a:rPr>
              <a:t>и </a:t>
            </a:r>
            <a:r>
              <a:rPr lang="ru-RU" sz="1800" dirty="0" smtClean="0"/>
              <a:t>дополнительной общеобразовательной (</a:t>
            </a:r>
            <a:r>
              <a:rPr lang="ru-RU" sz="1800" dirty="0" err="1" smtClean="0"/>
              <a:t>общеразвивающей</a:t>
            </a:r>
            <a:r>
              <a:rPr lang="ru-RU" sz="1800" dirty="0" smtClean="0"/>
              <a:t>) программы: Воспитание свободной, гармоничной личности, обладающей способностями к конструктивному диалогу на уровне национального и мирового сообществ.</a:t>
            </a:r>
          </a:p>
          <a:p>
            <a:r>
              <a:rPr lang="ru-RU" sz="1800" dirty="0" smtClean="0"/>
              <a:t>В объединении «Традиции культуры и бурятский язык» обучаются учащиеся дошкольного , начального звена ОУ города:</a:t>
            </a:r>
          </a:p>
          <a:p>
            <a:pPr>
              <a:buNone/>
            </a:pPr>
            <a:r>
              <a:rPr lang="ru-RU" sz="1800" dirty="0" smtClean="0"/>
              <a:t>         -МАДОУ я-с «Подснежник», 50 уч.</a:t>
            </a:r>
          </a:p>
          <a:p>
            <a:pPr>
              <a:buNone/>
            </a:pPr>
            <a:r>
              <a:rPr lang="ru-RU" sz="1800" dirty="0" smtClean="0"/>
              <a:t>         -МАДОУ « СЦР» </a:t>
            </a:r>
            <a:r>
              <a:rPr lang="ru-RU" sz="1800" dirty="0" err="1" smtClean="0"/>
              <a:t>д-с</a:t>
            </a:r>
            <a:r>
              <a:rPr lang="ru-RU" sz="1800" dirty="0" smtClean="0"/>
              <a:t> «Золотой ключик»,60уч.</a:t>
            </a:r>
          </a:p>
          <a:p>
            <a:pPr>
              <a:buNone/>
            </a:pPr>
            <a:r>
              <a:rPr lang="ru-RU" sz="1800" dirty="0" smtClean="0"/>
              <a:t>         -МАДОУ ДС «Брусничка», 88уч.</a:t>
            </a:r>
          </a:p>
          <a:p>
            <a:pPr>
              <a:buNone/>
            </a:pPr>
            <a:r>
              <a:rPr lang="ru-RU" sz="1800" dirty="0" smtClean="0"/>
              <a:t>         -МАДОУ «ЦРР» ДС «Теремок», 20уч.</a:t>
            </a:r>
          </a:p>
          <a:p>
            <a:pPr>
              <a:buNone/>
            </a:pPr>
            <a:r>
              <a:rPr lang="ru-RU" sz="1800" dirty="0" smtClean="0"/>
              <a:t>         -МАДОУ ДС </a:t>
            </a:r>
            <a:r>
              <a:rPr lang="ru-RU" sz="1800" dirty="0" err="1" smtClean="0"/>
              <a:t>комб</a:t>
            </a:r>
            <a:r>
              <a:rPr lang="ru-RU" sz="1800" dirty="0" smtClean="0"/>
              <a:t>. вида « Серебряное копытце», 35чел</a:t>
            </a:r>
          </a:p>
          <a:p>
            <a:pPr>
              <a:buNone/>
            </a:pPr>
            <a:r>
              <a:rPr lang="ru-RU" sz="1800" dirty="0" smtClean="0"/>
              <a:t>         -МАОУ СОШ №3,60уч.</a:t>
            </a:r>
          </a:p>
          <a:p>
            <a:pPr>
              <a:buNone/>
            </a:pPr>
            <a:r>
              <a:rPr lang="ru-RU" sz="1800" dirty="0" smtClean="0"/>
              <a:t>         -МАОУ Лицей №6, 25уч.</a:t>
            </a:r>
          </a:p>
          <a:p>
            <a:pPr>
              <a:buNone/>
            </a:pPr>
            <a:r>
              <a:rPr lang="ru-RU" sz="1800" dirty="0" smtClean="0"/>
              <a:t>         -МАОУ СОШ №11,32уч. </a:t>
            </a:r>
          </a:p>
          <a:p>
            <a:pPr>
              <a:buNone/>
            </a:pPr>
            <a:r>
              <a:rPr lang="ru-RU" sz="1800" dirty="0" smtClean="0"/>
              <a:t>         -ЦНК «Баяр»,16уч.</a:t>
            </a:r>
          </a:p>
          <a:p>
            <a:r>
              <a:rPr lang="ru-RU" sz="1800" dirty="0" smtClean="0"/>
              <a:t>Количество учащихся на начало учебного года- 387</a:t>
            </a:r>
          </a:p>
          <a:p>
            <a:r>
              <a:rPr lang="ru-RU" sz="1800" dirty="0" smtClean="0"/>
              <a:t>Количество учащихся на конец учебного года- 386</a:t>
            </a:r>
          </a:p>
          <a:p>
            <a:pPr>
              <a:buNone/>
            </a:pPr>
            <a:r>
              <a:rPr lang="ru-RU" sz="1800" dirty="0" smtClean="0"/>
              <a:t>      Общеобразовательная программа выполнена на 94%</a:t>
            </a:r>
          </a:p>
          <a:p>
            <a:pPr>
              <a:buNone/>
            </a:pPr>
            <a:r>
              <a:rPr lang="ru-RU" sz="1800" b="1" dirty="0" smtClean="0"/>
              <a:t> 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Педагоги</a:t>
            </a:r>
            <a:r>
              <a:rPr lang="ru-RU" sz="1800" dirty="0" smtClean="0"/>
              <a:t>: </a:t>
            </a:r>
            <a:r>
              <a:rPr lang="ru-RU" sz="1800" dirty="0" err="1" smtClean="0"/>
              <a:t>Шулунова</a:t>
            </a:r>
            <a:r>
              <a:rPr lang="ru-RU" sz="1800" dirty="0" smtClean="0"/>
              <a:t> Анастасия </a:t>
            </a:r>
            <a:r>
              <a:rPr lang="ru-RU" sz="1800" dirty="0" err="1" smtClean="0"/>
              <a:t>Дамбаевна</a:t>
            </a:r>
            <a:r>
              <a:rPr lang="ru-RU" sz="1800" dirty="0" smtClean="0"/>
              <a:t>, Намсараева ,Туяна Цырендоржиевна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628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628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рабочий стол\IMG_20231027_164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0042"/>
            <a:ext cx="818676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           Художественное</a:t>
            </a: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В данном направлении реализуются следующие     </a:t>
            </a:r>
          </a:p>
          <a:p>
            <a:pPr>
              <a:buNone/>
            </a:pPr>
            <a:r>
              <a:rPr lang="ru-RU" sz="2000" dirty="0" smtClean="0"/>
              <a:t>                 образовательные программы: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Студия танца «Баяр»  , </a:t>
            </a:r>
            <a:r>
              <a:rPr lang="ru-RU" sz="2000" b="1" dirty="0" err="1" smtClean="0">
                <a:solidFill>
                  <a:srgbClr val="FF0000"/>
                </a:solidFill>
              </a:rPr>
              <a:t>Арт</a:t>
            </a:r>
            <a:r>
              <a:rPr lang="ru-RU" sz="2000" b="1" dirty="0" smtClean="0">
                <a:solidFill>
                  <a:srgbClr val="FF0000"/>
                </a:solidFill>
              </a:rPr>
              <a:t>- студия «</a:t>
            </a:r>
            <a:r>
              <a:rPr lang="ru-RU" sz="2000" b="1" dirty="0" err="1" smtClean="0">
                <a:solidFill>
                  <a:srgbClr val="FF0000"/>
                </a:solidFill>
              </a:rPr>
              <a:t>Солонго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 Вокальная студия «Баяр» 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В объединении занимаются учащиеся начального, среднего, старшего звена ОУ города. 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Количество учащихся на начало учебного года- 207</a:t>
            </a:r>
          </a:p>
          <a:p>
            <a:r>
              <a:rPr lang="ru-RU" sz="2000" dirty="0" smtClean="0"/>
              <a:t>Количество учащихся на конец учебного года- 215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Общеобразовательная программа выполнена на 91%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АРТ-СТУДИЯ «СОЛОНГО»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Арт-студия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Солонго</a:t>
            </a:r>
            <a:r>
              <a:rPr lang="ru-RU" sz="2000" b="1" dirty="0" smtClean="0"/>
              <a:t>»</a:t>
            </a:r>
            <a:r>
              <a:rPr lang="ru-RU" sz="2000" dirty="0" smtClean="0"/>
              <a:t> -формирование духовной культуры личности, приобщение к общечеловеческим ценностям, умение внимательно вглядываться в жизнь, в накапливании опыта понимания красоты.</a:t>
            </a:r>
          </a:p>
          <a:p>
            <a:endParaRPr lang="ru-RU" sz="2000" dirty="0" smtClean="0"/>
          </a:p>
          <a:p>
            <a:r>
              <a:rPr lang="ru-RU" sz="2000" dirty="0" smtClean="0"/>
              <a:t> В объединении занимаются учащиеся начального и среднего звена ОУ города.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r>
              <a:rPr lang="ru-RU" sz="2000" dirty="0" smtClean="0"/>
              <a:t>Количество учащихся на начало учебного года- 18</a:t>
            </a:r>
          </a:p>
          <a:p>
            <a:r>
              <a:rPr lang="ru-RU" sz="2000" dirty="0" smtClean="0"/>
              <a:t>Количество учащихся на конец учебного года- 32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2000" dirty="0" smtClean="0">
                <a:solidFill>
                  <a:srgbClr val="0070C0"/>
                </a:solidFill>
              </a:rPr>
              <a:t>Педагог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Данцаранова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Анжелика</a:t>
            </a:r>
            <a:r>
              <a:rPr lang="ru-RU" sz="2000" dirty="0" smtClean="0"/>
              <a:t> Юрьевна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GridArt_20240506_1634065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4"/>
            <a:ext cx="8358247" cy="6045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767</TotalTime>
  <Words>2429</Words>
  <Application>Microsoft Office PowerPoint</Application>
  <PresentationFormat>Экран (4:3)</PresentationFormat>
  <Paragraphs>336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Эркер</vt:lpstr>
      <vt:lpstr>        Отчет МАОУДО «ЦНК «Баяр»               за 2023-2024учебный год</vt:lpstr>
      <vt:lpstr>    Основная образовательная цель                на 2023-2024 учебный год </vt:lpstr>
      <vt:lpstr>                          Задачи </vt:lpstr>
      <vt:lpstr>Дополнительные общеобразовательные (общеразвивающие) программы МАОУДО «ЦНК «Баяр» на 2023-2024учебный год реализуются по следующим направлениям:         </vt:lpstr>
      <vt:lpstr>              Социально-гуманитарное                       «Традиции культуры и  бурятский язык»</vt:lpstr>
      <vt:lpstr>Слайд 6</vt:lpstr>
      <vt:lpstr>                                                   Художественное </vt:lpstr>
      <vt:lpstr>           АРТ-СТУДИЯ «СОЛОНГО»</vt:lpstr>
      <vt:lpstr>Слайд 9</vt:lpstr>
      <vt:lpstr>       Вокальная студия «Баяр»</vt:lpstr>
      <vt:lpstr>Слайд 11</vt:lpstr>
      <vt:lpstr>         Студия танца «Баяр»</vt:lpstr>
      <vt:lpstr>Слайд 13</vt:lpstr>
      <vt:lpstr>            Техническое</vt:lpstr>
      <vt:lpstr>Слайд 15</vt:lpstr>
      <vt:lpstr>                                         «Техническое»</vt:lpstr>
      <vt:lpstr>Слайд 17</vt:lpstr>
      <vt:lpstr>        4. Туристско-краеведческая: </vt:lpstr>
      <vt:lpstr>          Экскурсионная программа               Музей – театр «Кочевник» </vt:lpstr>
      <vt:lpstr>    Выставка по робототехнике в дошкольных учреждениях города</vt:lpstr>
      <vt:lpstr>        Сетевое взаимодействие</vt:lpstr>
      <vt:lpstr>                 Охват детей на          2023-2024учебный год</vt:lpstr>
      <vt:lpstr>                             Оценка      образовательной деятельности </vt:lpstr>
      <vt:lpstr>                 Наши проекты</vt:lpstr>
      <vt:lpstr>Слайд 25</vt:lpstr>
      <vt:lpstr>         Успех каждого ребенка</vt:lpstr>
      <vt:lpstr>            Достижения учащихся</vt:lpstr>
      <vt:lpstr>  IV Международный многожанровый конкурс-фестиваль                    ГРАН-ПРИ «Turgenev Fest», г. Москва </vt:lpstr>
      <vt:lpstr>Слайд 29</vt:lpstr>
      <vt:lpstr>Слайд 30</vt:lpstr>
      <vt:lpstr>                ВК       ГОСПАБЛИК МАОУДО                                           «ЦНК «Баяр»</vt:lpstr>
      <vt:lpstr>           Методическая работа</vt:lpstr>
      <vt:lpstr>               Методические советы: </vt:lpstr>
      <vt:lpstr>           Методическая работа</vt:lpstr>
      <vt:lpstr>                      Наставничество</vt:lpstr>
      <vt:lpstr>          Посещение занятий(14занятий)</vt:lpstr>
      <vt:lpstr>             Работа с родителями</vt:lpstr>
      <vt:lpstr>Слайд 38</vt:lpstr>
      <vt:lpstr>                                         Кадровый состав учреждения:  </vt:lpstr>
      <vt:lpstr>    Материально-техническая база</vt:lpstr>
      <vt:lpstr>        Образовательный процесс оснащен            техническими средствами обучения: </vt:lpstr>
      <vt:lpstr>              Образовательный процесс оснащен                  техническими средствами обучения: </vt:lpstr>
      <vt:lpstr>                       Безопасность </vt:lpstr>
      <vt:lpstr>              Уулзатарай баяртай!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«Моя родина –Бурятия»</dc:title>
  <dc:creator>7</dc:creator>
  <cp:lastModifiedBy>User</cp:lastModifiedBy>
  <cp:revision>106</cp:revision>
  <dcterms:created xsi:type="dcterms:W3CDTF">2017-09-15T06:03:15Z</dcterms:created>
  <dcterms:modified xsi:type="dcterms:W3CDTF">2024-06-04T10:50:27Z</dcterms:modified>
</cp:coreProperties>
</file>